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66" d="100"/>
          <a:sy n="166" d="100"/>
        </p:scale>
        <p:origin x="9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71772-D8EE-3AFF-8A96-CE905A19B4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2E561C96-08ED-08A8-92D9-3976D38552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EC10368A-ABC7-11C0-8C1E-D91FDD64DD6D}"/>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5" name="Footer Placeholder 4">
            <a:extLst>
              <a:ext uri="{FF2B5EF4-FFF2-40B4-BE49-F238E27FC236}">
                <a16:creationId xmlns:a16="http://schemas.microsoft.com/office/drawing/2014/main" id="{625835FC-70C5-B8C0-F227-498A9CC62A0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0598EF1-379D-6B6E-41D3-486FAAF0B259}"/>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1368130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AA04B-DB1D-C7AF-4F35-BF47C4335746}"/>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DB96A0E-2015-6523-F612-B45024EC85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F742DD7-967C-DE2D-0879-A1A9F6CD6890}"/>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5" name="Footer Placeholder 4">
            <a:extLst>
              <a:ext uri="{FF2B5EF4-FFF2-40B4-BE49-F238E27FC236}">
                <a16:creationId xmlns:a16="http://schemas.microsoft.com/office/drawing/2014/main" id="{AAAD0204-5A56-51A5-C051-3DF17AEE0AB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0657F4C-C42B-AF73-FD59-1C32892F1F4F}"/>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1601122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1C44CE-25E2-22DE-331F-7C2156ED50E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A87CC23-D640-664E-567C-FD4B0EF28B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850E76A-2982-1282-04D0-A053EBFBAA5E}"/>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5" name="Footer Placeholder 4">
            <a:extLst>
              <a:ext uri="{FF2B5EF4-FFF2-40B4-BE49-F238E27FC236}">
                <a16:creationId xmlns:a16="http://schemas.microsoft.com/office/drawing/2014/main" id="{FF233954-1D86-EAF8-F0C0-DE605983B9F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D0FC701-819C-1E26-91FD-A68EBA68FAA5}"/>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3627264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5B5B-98A0-53E5-C9D5-256DED1D055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5AA9036-6F99-7365-37D3-CDD63DF14E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56AC8AE-D423-F3C1-EC48-64BF4888B30A}"/>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5" name="Footer Placeholder 4">
            <a:extLst>
              <a:ext uri="{FF2B5EF4-FFF2-40B4-BE49-F238E27FC236}">
                <a16:creationId xmlns:a16="http://schemas.microsoft.com/office/drawing/2014/main" id="{99FE8705-F276-4551-5C83-9CD30259FF5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2C16D16-DC55-B4AA-9850-8497486ABACD}"/>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2539587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4B55E-65BC-0B3B-D621-31EBC248E7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01F4E0BA-D2C3-7F61-A867-F554DBA7EE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D7B0EA-DABA-E6AF-36DC-E4247087B497}"/>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5" name="Footer Placeholder 4">
            <a:extLst>
              <a:ext uri="{FF2B5EF4-FFF2-40B4-BE49-F238E27FC236}">
                <a16:creationId xmlns:a16="http://schemas.microsoft.com/office/drawing/2014/main" id="{F5D1E372-417E-D4D2-2F52-6C3D2BE20F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4E25A84-F211-DF37-DC86-D091D5970DA3}"/>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468451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27218-9AB3-F5C2-F7BF-9DC4F88834A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2644BDB-32C9-75FB-7DE0-A935EDE3A8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F1584CBD-7E9E-9C83-8AD9-4CB105EA91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38CDB5E-DE3D-5C8E-3301-5569B13DF11C}"/>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6" name="Footer Placeholder 5">
            <a:extLst>
              <a:ext uri="{FF2B5EF4-FFF2-40B4-BE49-F238E27FC236}">
                <a16:creationId xmlns:a16="http://schemas.microsoft.com/office/drawing/2014/main" id="{4BD27C19-8263-47D6-4009-D165FA670EA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4054747-35CC-FC14-3832-48D53B70D711}"/>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280779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10FE2-E944-2F8A-787A-202F14E15FC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08C4DAE-EC72-BB6F-0938-87FBF00BF9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9BD451-7B0A-C824-4798-CF374EDCE6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4C2265DC-4CFF-5D3C-7EF4-1C20FF2A60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777206-6333-E432-8191-1BC72BD495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BEDEC116-8B24-0BAC-D9D7-E1D36BA73EA9}"/>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8" name="Footer Placeholder 7">
            <a:extLst>
              <a:ext uri="{FF2B5EF4-FFF2-40B4-BE49-F238E27FC236}">
                <a16:creationId xmlns:a16="http://schemas.microsoft.com/office/drawing/2014/main" id="{5DF629D4-9038-6C49-C7B7-024950833949}"/>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F33395C7-176B-F82B-B5F1-745D75FA3925}"/>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4044285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CF309-C8E3-B775-8FB7-F1A44734020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AD0E00D-7321-644C-4E80-AAD58A878C5F}"/>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4" name="Footer Placeholder 3">
            <a:extLst>
              <a:ext uri="{FF2B5EF4-FFF2-40B4-BE49-F238E27FC236}">
                <a16:creationId xmlns:a16="http://schemas.microsoft.com/office/drawing/2014/main" id="{8D0920D3-0392-DF8E-7EA3-D20522ECBCE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C07B48F-8DD3-8EB9-2BC5-94E47777DF35}"/>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345244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C0ADF9-6AD4-BDA2-A2E2-F07FDA1FD281}"/>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3" name="Footer Placeholder 2">
            <a:extLst>
              <a:ext uri="{FF2B5EF4-FFF2-40B4-BE49-F238E27FC236}">
                <a16:creationId xmlns:a16="http://schemas.microsoft.com/office/drawing/2014/main" id="{39C1108A-C689-86FD-EFBA-59AA990504E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23406DD-130F-A28D-1F85-FC22AC33861D}"/>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35098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9CED6-09A3-A4A8-2ECE-E7AFF3F62E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9C69DA9-37BC-2644-937D-43665E517F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3EBBF451-CB39-8DB2-9369-BB7C35282D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65321-7BCC-BD71-8437-306D0564ADEC}"/>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6" name="Footer Placeholder 5">
            <a:extLst>
              <a:ext uri="{FF2B5EF4-FFF2-40B4-BE49-F238E27FC236}">
                <a16:creationId xmlns:a16="http://schemas.microsoft.com/office/drawing/2014/main" id="{E04C42A8-B725-6526-91CB-19C0F44933CB}"/>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37F0E4A-8FFC-24C3-ADEB-B6503C9D62B9}"/>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2719295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3CB0A-DF20-7818-6042-867B771A5F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A8C4D1F2-4CA7-23D9-51C1-8B2BE4FE35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ED357086-430F-629B-1525-B2762D082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9717D5-1A52-5438-82BE-388D48B962BA}"/>
              </a:ext>
            </a:extLst>
          </p:cNvPr>
          <p:cNvSpPr>
            <a:spLocks noGrp="1"/>
          </p:cNvSpPr>
          <p:nvPr>
            <p:ph type="dt" sz="half" idx="10"/>
          </p:nvPr>
        </p:nvSpPr>
        <p:spPr/>
        <p:txBody>
          <a:bodyPr/>
          <a:lstStyle/>
          <a:p>
            <a:fld id="{6E18BA9F-E232-488B-86BF-313C92EB5BC4}" type="datetimeFigureOut">
              <a:rPr lang="en-AU" smtClean="0"/>
              <a:t>14/06/2023</a:t>
            </a:fld>
            <a:endParaRPr lang="en-AU"/>
          </a:p>
        </p:txBody>
      </p:sp>
      <p:sp>
        <p:nvSpPr>
          <p:cNvPr id="6" name="Footer Placeholder 5">
            <a:extLst>
              <a:ext uri="{FF2B5EF4-FFF2-40B4-BE49-F238E27FC236}">
                <a16:creationId xmlns:a16="http://schemas.microsoft.com/office/drawing/2014/main" id="{8E30E06A-441E-67D7-D092-01D66D7868D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441B8E7-A736-4E76-2E35-827A1E416897}"/>
              </a:ext>
            </a:extLst>
          </p:cNvPr>
          <p:cNvSpPr>
            <a:spLocks noGrp="1"/>
          </p:cNvSpPr>
          <p:nvPr>
            <p:ph type="sldNum" sz="quarter" idx="12"/>
          </p:nvPr>
        </p:nvSpPr>
        <p:spPr/>
        <p:txBody>
          <a:bodyPr/>
          <a:lstStyle/>
          <a:p>
            <a:fld id="{27A5C94D-0E5D-462C-80BF-15381FDCCB67}" type="slidenum">
              <a:rPr lang="en-AU" smtClean="0"/>
              <a:t>‹#›</a:t>
            </a:fld>
            <a:endParaRPr lang="en-AU"/>
          </a:p>
        </p:txBody>
      </p:sp>
    </p:spTree>
    <p:extLst>
      <p:ext uri="{BB962C8B-B14F-4D97-AF65-F5344CB8AC3E}">
        <p14:creationId xmlns:p14="http://schemas.microsoft.com/office/powerpoint/2010/main" val="1608876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B59BB-58F0-F285-A9B9-F94A147D46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29E645D-FF9F-AA53-F02E-30F59468A1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D805F2B-9712-E0F1-0959-0D5DCE6307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8BA9F-E232-488B-86BF-313C92EB5BC4}" type="datetimeFigureOut">
              <a:rPr lang="en-AU" smtClean="0"/>
              <a:t>14/06/2023</a:t>
            </a:fld>
            <a:endParaRPr lang="en-AU"/>
          </a:p>
        </p:txBody>
      </p:sp>
      <p:sp>
        <p:nvSpPr>
          <p:cNvPr id="5" name="Footer Placeholder 4">
            <a:extLst>
              <a:ext uri="{FF2B5EF4-FFF2-40B4-BE49-F238E27FC236}">
                <a16:creationId xmlns:a16="http://schemas.microsoft.com/office/drawing/2014/main" id="{8C52CD66-6854-6D06-8FF2-43292D6633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5F3BCF2E-2325-9AF9-2790-6567EEC32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5C94D-0E5D-462C-80BF-15381FDCCB67}" type="slidenum">
              <a:rPr lang="en-AU" smtClean="0"/>
              <a:t>‹#›</a:t>
            </a:fld>
            <a:endParaRPr lang="en-AU"/>
          </a:p>
        </p:txBody>
      </p:sp>
    </p:spTree>
    <p:extLst>
      <p:ext uri="{BB962C8B-B14F-4D97-AF65-F5344CB8AC3E}">
        <p14:creationId xmlns:p14="http://schemas.microsoft.com/office/powerpoint/2010/main" val="317948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69C15-566E-CAAF-030A-B4112E7ED130}"/>
              </a:ext>
            </a:extLst>
          </p:cNvPr>
          <p:cNvSpPr>
            <a:spLocks noGrp="1"/>
          </p:cNvSpPr>
          <p:nvPr>
            <p:ph type="ctrTitle"/>
          </p:nvPr>
        </p:nvSpPr>
        <p:spPr>
          <a:xfrm>
            <a:off x="1524000" y="112144"/>
            <a:ext cx="9144000" cy="792642"/>
          </a:xfrm>
        </p:spPr>
        <p:txBody>
          <a:bodyPr>
            <a:normAutofit fontScale="90000"/>
          </a:bodyPr>
          <a:lstStyle/>
          <a:p>
            <a:r>
              <a:rPr lang="en-AU" dirty="0"/>
              <a:t>Common links</a:t>
            </a:r>
          </a:p>
        </p:txBody>
      </p:sp>
      <p:sp>
        <p:nvSpPr>
          <p:cNvPr id="3" name="Subtitle 2">
            <a:extLst>
              <a:ext uri="{FF2B5EF4-FFF2-40B4-BE49-F238E27FC236}">
                <a16:creationId xmlns:a16="http://schemas.microsoft.com/office/drawing/2014/main" id="{CB224EFB-D6BF-DFE8-86A8-2E90CA044409}"/>
              </a:ext>
            </a:extLst>
          </p:cNvPr>
          <p:cNvSpPr>
            <a:spLocks noGrp="1"/>
          </p:cNvSpPr>
          <p:nvPr>
            <p:ph type="subTitle" idx="1"/>
          </p:nvPr>
        </p:nvSpPr>
        <p:spPr>
          <a:xfrm>
            <a:off x="1524000" y="1316038"/>
            <a:ext cx="9144000" cy="4955366"/>
          </a:xfrm>
        </p:spPr>
        <p:txBody>
          <a:bodyPr/>
          <a:lstStyle/>
          <a:p>
            <a:r>
              <a:rPr lang="en-AU" dirty="0"/>
              <a:t>Access to common links for Warragul Regional College</a:t>
            </a:r>
          </a:p>
          <a:p>
            <a:r>
              <a:rPr lang="en-US" dirty="0">
                <a:solidFill>
                  <a:srgbClr val="0070C0"/>
                </a:solidFill>
              </a:rPr>
              <a:t>https://studenthome.wrc.vic.edu.au </a:t>
            </a:r>
            <a:r>
              <a:rPr lang="en-US" dirty="0"/>
              <a:t>is a dashboard that students have access to from school and home with links to the I.T knowledge base, compass, canvas, </a:t>
            </a:r>
            <a:r>
              <a:rPr lang="en-AU" dirty="0"/>
              <a:t>etc.</a:t>
            </a:r>
          </a:p>
          <a:p>
            <a:r>
              <a:rPr lang="en-AU" dirty="0"/>
              <a:t>Other important links can be found under the star on compass</a:t>
            </a:r>
            <a:br>
              <a:rPr lang="en-AU" dirty="0"/>
            </a:br>
            <a:endParaRPr lang="en-AU" dirty="0"/>
          </a:p>
          <a:p>
            <a:endParaRPr lang="en-AU" dirty="0"/>
          </a:p>
        </p:txBody>
      </p:sp>
      <p:pic>
        <p:nvPicPr>
          <p:cNvPr id="9" name="Picture 8">
            <a:extLst>
              <a:ext uri="{FF2B5EF4-FFF2-40B4-BE49-F238E27FC236}">
                <a16:creationId xmlns:a16="http://schemas.microsoft.com/office/drawing/2014/main" id="{5531B6BA-E3A1-125C-8565-F578316F75FF}"/>
              </a:ext>
            </a:extLst>
          </p:cNvPr>
          <p:cNvPicPr>
            <a:picLocks noChangeAspect="1"/>
          </p:cNvPicPr>
          <p:nvPr/>
        </p:nvPicPr>
        <p:blipFill>
          <a:blip r:embed="rId2"/>
          <a:stretch>
            <a:fillRect/>
          </a:stretch>
        </p:blipFill>
        <p:spPr>
          <a:xfrm>
            <a:off x="1771046" y="3429000"/>
            <a:ext cx="8649907" cy="971686"/>
          </a:xfrm>
          <a:prstGeom prst="rect">
            <a:avLst/>
          </a:prstGeom>
        </p:spPr>
      </p:pic>
    </p:spTree>
    <p:extLst>
      <p:ext uri="{BB962C8B-B14F-4D97-AF65-F5344CB8AC3E}">
        <p14:creationId xmlns:p14="http://schemas.microsoft.com/office/powerpoint/2010/main" val="318860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79FD9-45E0-74E8-2BC6-F06531221CC1}"/>
              </a:ext>
            </a:extLst>
          </p:cNvPr>
          <p:cNvSpPr>
            <a:spLocks noGrp="1"/>
          </p:cNvSpPr>
          <p:nvPr>
            <p:ph type="title"/>
          </p:nvPr>
        </p:nvSpPr>
        <p:spPr/>
        <p:txBody>
          <a:bodyPr/>
          <a:lstStyle/>
          <a:p>
            <a:r>
              <a:rPr lang="en-AU" dirty="0"/>
              <a:t>Account’s </a:t>
            </a:r>
          </a:p>
        </p:txBody>
      </p:sp>
      <p:sp>
        <p:nvSpPr>
          <p:cNvPr id="4" name="TextBox 3">
            <a:extLst>
              <a:ext uri="{FF2B5EF4-FFF2-40B4-BE49-F238E27FC236}">
                <a16:creationId xmlns:a16="http://schemas.microsoft.com/office/drawing/2014/main" id="{FA7A9293-D800-ACCD-D4C8-1F48BA4B882B}"/>
              </a:ext>
            </a:extLst>
          </p:cNvPr>
          <p:cNvSpPr txBox="1"/>
          <p:nvPr/>
        </p:nvSpPr>
        <p:spPr>
          <a:xfrm>
            <a:off x="838200" y="1690687"/>
            <a:ext cx="10919691" cy="4247317"/>
          </a:xfrm>
          <a:prstGeom prst="rect">
            <a:avLst/>
          </a:prstGeom>
          <a:noFill/>
        </p:spPr>
        <p:txBody>
          <a:bodyPr wrap="square" rtlCol="0">
            <a:spAutoFit/>
          </a:bodyPr>
          <a:lstStyle/>
          <a:p>
            <a:r>
              <a:rPr lang="en-AU" dirty="0"/>
              <a:t>All student’s have two account a Warragul Regional College (WRC) account and a DET account (</a:t>
            </a:r>
            <a:r>
              <a:rPr lang="en-AU" dirty="0" err="1"/>
              <a:t>EduPass</a:t>
            </a:r>
            <a:r>
              <a:rPr lang="en-AU" dirty="0"/>
              <a:t> @schools)</a:t>
            </a:r>
          </a:p>
          <a:p>
            <a:endParaRPr lang="en-US" dirty="0"/>
          </a:p>
          <a:p>
            <a:r>
              <a:rPr lang="en-US" dirty="0"/>
              <a:t>Your WRC username will be the first 3 letters of your last name + 4 numbers.</a:t>
            </a:r>
          </a:p>
          <a:p>
            <a:r>
              <a:rPr lang="en-US" dirty="0"/>
              <a:t>For example, if your last name was smith your username may be SMI0001</a:t>
            </a:r>
          </a:p>
          <a:p>
            <a:r>
              <a:rPr lang="en-US" dirty="0"/>
              <a:t>Your WRC email address would be SMI0001@wrc.vic.edu.au</a:t>
            </a:r>
          </a:p>
          <a:p>
            <a:endParaRPr lang="en-AU" dirty="0"/>
          </a:p>
          <a:p>
            <a:r>
              <a:rPr lang="en-AU" dirty="0"/>
              <a:t>Your WRC account gives you access to </a:t>
            </a:r>
            <a:br>
              <a:rPr lang="en-AU" dirty="0"/>
            </a:br>
            <a:r>
              <a:rPr lang="en-AU" dirty="0"/>
              <a:t>	</a:t>
            </a:r>
          </a:p>
          <a:p>
            <a:pPr marL="285750" indent="-285750">
              <a:buFont typeface="Arial" panose="020B0604020202020204" pitchFamily="34" charset="0"/>
              <a:buChar char="•"/>
            </a:pPr>
            <a:r>
              <a:rPr lang="en-AU" dirty="0"/>
              <a:t>Microsoft 365 (Office, OneDrive) username: is your </a:t>
            </a:r>
            <a:r>
              <a:rPr lang="en-AU" dirty="0" err="1"/>
              <a:t>wrc</a:t>
            </a:r>
            <a:r>
              <a:rPr lang="en-AU" dirty="0"/>
              <a:t> email address </a:t>
            </a:r>
          </a:p>
          <a:p>
            <a:pPr marL="285750" indent="-285750">
              <a:buFont typeface="Arial" panose="020B0604020202020204" pitchFamily="34" charset="0"/>
              <a:buChar char="•"/>
            </a:pPr>
            <a:r>
              <a:rPr lang="en-AU" dirty="0"/>
              <a:t>Compass username: is your username and not your email address</a:t>
            </a:r>
          </a:p>
          <a:p>
            <a:pPr marL="285750" indent="-285750">
              <a:buFont typeface="Arial" panose="020B0604020202020204" pitchFamily="34" charset="0"/>
              <a:buChar char="•"/>
            </a:pPr>
            <a:r>
              <a:rPr lang="en-AU" dirty="0"/>
              <a:t>Canvas username: is your </a:t>
            </a:r>
            <a:r>
              <a:rPr lang="en-AU" dirty="0" err="1"/>
              <a:t>wrc</a:t>
            </a:r>
            <a:r>
              <a:rPr lang="en-AU" dirty="0"/>
              <a:t> email address </a:t>
            </a:r>
          </a:p>
          <a:p>
            <a:pPr marL="285750" indent="-285750">
              <a:buFont typeface="Arial" panose="020B0604020202020204" pitchFamily="34" charset="0"/>
              <a:buChar char="•"/>
            </a:pPr>
            <a:r>
              <a:rPr lang="en-AU" dirty="0"/>
              <a:t>ClickView username: is your </a:t>
            </a:r>
            <a:r>
              <a:rPr lang="en-AU" dirty="0" err="1"/>
              <a:t>wrc</a:t>
            </a:r>
            <a:r>
              <a:rPr lang="en-AU" dirty="0"/>
              <a:t> email address </a:t>
            </a:r>
          </a:p>
          <a:p>
            <a:pPr marL="285750" indent="-285750">
              <a:buFont typeface="Arial" panose="020B0604020202020204" pitchFamily="34" charset="0"/>
              <a:buChar char="•"/>
            </a:pPr>
            <a:r>
              <a:rPr lang="en-AU" dirty="0"/>
              <a:t>School Network (Internet, Printer’s) username: is your username and not your email address</a:t>
            </a:r>
          </a:p>
          <a:p>
            <a:pPr marL="285750" indent="-285750">
              <a:buFont typeface="Arial" panose="020B0604020202020204" pitchFamily="34" charset="0"/>
              <a:buChar char="•"/>
            </a:pPr>
            <a:r>
              <a:rPr lang="en-AU" dirty="0"/>
              <a:t>I.T support ticket username: is your username and not your email address</a:t>
            </a:r>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1902849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1ADDA-A449-31D4-1B56-9FA5A4DC4945}"/>
              </a:ext>
            </a:extLst>
          </p:cNvPr>
          <p:cNvSpPr>
            <a:spLocks noGrp="1"/>
          </p:cNvSpPr>
          <p:nvPr>
            <p:ph type="title"/>
          </p:nvPr>
        </p:nvSpPr>
        <p:spPr>
          <a:xfrm>
            <a:off x="838200" y="47904"/>
            <a:ext cx="10515600" cy="1187630"/>
          </a:xfrm>
        </p:spPr>
        <p:txBody>
          <a:bodyPr>
            <a:normAutofit/>
          </a:bodyPr>
          <a:lstStyle/>
          <a:p>
            <a:r>
              <a:rPr lang="en-AU" dirty="0"/>
              <a:t>DET account (</a:t>
            </a:r>
            <a:r>
              <a:rPr lang="en-AU" dirty="0" err="1"/>
              <a:t>EduPass</a:t>
            </a:r>
            <a:r>
              <a:rPr lang="en-AU" dirty="0"/>
              <a:t> @schools)</a:t>
            </a:r>
          </a:p>
        </p:txBody>
      </p:sp>
      <p:sp>
        <p:nvSpPr>
          <p:cNvPr id="4" name="TextBox 3">
            <a:extLst>
              <a:ext uri="{FF2B5EF4-FFF2-40B4-BE49-F238E27FC236}">
                <a16:creationId xmlns:a16="http://schemas.microsoft.com/office/drawing/2014/main" id="{E6F6B18B-9EF9-E2E1-BAE4-06FAFB7ED0DB}"/>
              </a:ext>
            </a:extLst>
          </p:cNvPr>
          <p:cNvSpPr txBox="1"/>
          <p:nvPr/>
        </p:nvSpPr>
        <p:spPr>
          <a:xfrm>
            <a:off x="178279" y="1137968"/>
            <a:ext cx="11835442" cy="5078313"/>
          </a:xfrm>
          <a:prstGeom prst="rect">
            <a:avLst/>
          </a:prstGeom>
          <a:noFill/>
        </p:spPr>
        <p:txBody>
          <a:bodyPr wrap="square" rtlCol="0">
            <a:spAutoFit/>
          </a:bodyPr>
          <a:lstStyle/>
          <a:p>
            <a:r>
              <a:rPr lang="en-US" dirty="0"/>
              <a:t>All students in Victorian State Government schools also receive a centrally managed government "@schools" account.</a:t>
            </a:r>
          </a:p>
          <a:p>
            <a:r>
              <a:rPr lang="en-US" dirty="0"/>
              <a:t>This account is known as </a:t>
            </a:r>
            <a:r>
              <a:rPr lang="en-US" dirty="0" err="1"/>
              <a:t>eduPass</a:t>
            </a:r>
            <a:r>
              <a:rPr lang="en-US" dirty="0"/>
              <a:t> and gives students access to a range of applications and services from the department of education.</a:t>
            </a:r>
          </a:p>
          <a:p>
            <a:endParaRPr lang="en-AU" dirty="0"/>
          </a:p>
          <a:p>
            <a:r>
              <a:rPr lang="en-AU" dirty="0"/>
              <a:t>Your DET account gives you access to</a:t>
            </a:r>
          </a:p>
          <a:p>
            <a:r>
              <a:rPr lang="en-AU" dirty="0"/>
              <a:t>•	Minecraft for Education - Minecraft for use in schools</a:t>
            </a:r>
          </a:p>
          <a:p>
            <a:r>
              <a:rPr lang="en-AU" dirty="0"/>
              <a:t>•	Adobe Suite - Photoshop, Premiere Pro, Lightroom, Etc.</a:t>
            </a:r>
          </a:p>
          <a:p>
            <a:r>
              <a:rPr lang="en-AU" dirty="0"/>
              <a:t>•	Education Perfect - Science Curriculum Content</a:t>
            </a:r>
          </a:p>
          <a:p>
            <a:r>
              <a:rPr lang="en-AU" dirty="0"/>
              <a:t>•	Khan Academy - Various Online Courses</a:t>
            </a:r>
          </a:p>
          <a:p>
            <a:r>
              <a:rPr lang="en-AU" dirty="0"/>
              <a:t>•	Fuse - Victorian Curriculum Content</a:t>
            </a:r>
          </a:p>
          <a:p>
            <a:r>
              <a:rPr lang="en-US" dirty="0"/>
              <a:t>Accessing </a:t>
            </a:r>
            <a:r>
              <a:rPr lang="en-US" dirty="0" err="1"/>
              <a:t>EduPass</a:t>
            </a:r>
            <a:endParaRPr lang="en-US" dirty="0"/>
          </a:p>
          <a:p>
            <a:r>
              <a:rPr lang="en-US" dirty="0"/>
              <a:t>Once you have your WRC account login d</a:t>
            </a:r>
            <a:r>
              <a:rPr lang="en-AU" sz="1800" dirty="0" err="1">
                <a:solidFill>
                  <a:srgbClr val="3A3A3A"/>
                </a:solidFill>
                <a:effectLst/>
                <a:latin typeface="Lato" panose="020F0502020204030203" pitchFamily="34" charset="0"/>
                <a:ea typeface="Times New Roman" panose="02020603050405020304" pitchFamily="18" charset="0"/>
              </a:rPr>
              <a:t>etails</a:t>
            </a:r>
            <a:r>
              <a:rPr lang="en-US" dirty="0"/>
              <a:t> You can retrieve your </a:t>
            </a:r>
            <a:r>
              <a:rPr lang="en-US" dirty="0" err="1"/>
              <a:t>eduPass</a:t>
            </a:r>
            <a:r>
              <a:rPr lang="en-US" dirty="0"/>
              <a:t> login credentials by visiting and logging in with your WRC credentials. By going to https://studenthome.wrc.vic.edu.au/ and clicking on </a:t>
            </a:r>
          </a:p>
          <a:p>
            <a:r>
              <a:rPr lang="en-US" dirty="0"/>
              <a:t> </a:t>
            </a:r>
          </a:p>
          <a:p>
            <a:r>
              <a:rPr lang="en-US" dirty="0"/>
              <a:t>After retrieving your email / username and password you can access your account at https://edupassmyaccount.education.vic.gov.au/ Links to an external site. </a:t>
            </a:r>
          </a:p>
          <a:p>
            <a:r>
              <a:rPr lang="en-US" dirty="0"/>
              <a:t>If you have forgotten your password, contact the WRC IT office.</a:t>
            </a:r>
          </a:p>
          <a:p>
            <a:endParaRPr lang="en-AU" dirty="0"/>
          </a:p>
        </p:txBody>
      </p:sp>
      <p:pic>
        <p:nvPicPr>
          <p:cNvPr id="5" name="Picture 4">
            <a:extLst>
              <a:ext uri="{FF2B5EF4-FFF2-40B4-BE49-F238E27FC236}">
                <a16:creationId xmlns:a16="http://schemas.microsoft.com/office/drawing/2014/main" id="{2A1A4B97-4144-A41E-888A-9898A1D1B5DF}"/>
              </a:ext>
            </a:extLst>
          </p:cNvPr>
          <p:cNvPicPr>
            <a:picLocks noChangeAspect="1"/>
          </p:cNvPicPr>
          <p:nvPr/>
        </p:nvPicPr>
        <p:blipFill>
          <a:blip r:embed="rId2"/>
          <a:stretch>
            <a:fillRect/>
          </a:stretch>
        </p:blipFill>
        <p:spPr>
          <a:xfrm>
            <a:off x="8388604" y="4550252"/>
            <a:ext cx="3369287" cy="694372"/>
          </a:xfrm>
          <a:prstGeom prst="rect">
            <a:avLst/>
          </a:prstGeom>
        </p:spPr>
      </p:pic>
    </p:spTree>
    <p:extLst>
      <p:ext uri="{BB962C8B-B14F-4D97-AF65-F5344CB8AC3E}">
        <p14:creationId xmlns:p14="http://schemas.microsoft.com/office/powerpoint/2010/main" val="3569746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7379-A2C4-13FC-5FF0-B8D33C562657}"/>
              </a:ext>
            </a:extLst>
          </p:cNvPr>
          <p:cNvSpPr>
            <a:spLocks noGrp="1"/>
          </p:cNvSpPr>
          <p:nvPr>
            <p:ph type="title"/>
          </p:nvPr>
        </p:nvSpPr>
        <p:spPr>
          <a:xfrm>
            <a:off x="838200" y="365125"/>
            <a:ext cx="10515600" cy="670045"/>
          </a:xfrm>
        </p:spPr>
        <p:txBody>
          <a:bodyPr>
            <a:normAutofit fontScale="90000"/>
          </a:bodyPr>
          <a:lstStyle/>
          <a:p>
            <a:r>
              <a:rPr lang="en-AU" dirty="0"/>
              <a:t>Internet Access</a:t>
            </a:r>
          </a:p>
        </p:txBody>
      </p:sp>
      <p:sp>
        <p:nvSpPr>
          <p:cNvPr id="4" name="TextBox 3">
            <a:extLst>
              <a:ext uri="{FF2B5EF4-FFF2-40B4-BE49-F238E27FC236}">
                <a16:creationId xmlns:a16="http://schemas.microsoft.com/office/drawing/2014/main" id="{C3EFB500-5EC1-97BC-CD4A-29FF14CF9A87}"/>
              </a:ext>
            </a:extLst>
          </p:cNvPr>
          <p:cNvSpPr txBox="1"/>
          <p:nvPr/>
        </p:nvSpPr>
        <p:spPr>
          <a:xfrm>
            <a:off x="181155" y="940279"/>
            <a:ext cx="11947585" cy="5295424"/>
          </a:xfrm>
          <a:prstGeom prst="rect">
            <a:avLst/>
          </a:prstGeom>
          <a:noFill/>
        </p:spPr>
        <p:txBody>
          <a:bodyPr wrap="square" rtlCol="0">
            <a:spAutoFit/>
          </a:bodyPr>
          <a:lstStyle/>
          <a:p>
            <a:r>
              <a:rPr lang="en-AU" sz="1800" dirty="0">
                <a:solidFill>
                  <a:srgbClr val="3A3A3A"/>
                </a:solidFill>
                <a:effectLst/>
                <a:latin typeface="Lato" panose="020F0502020204030203" pitchFamily="34" charset="0"/>
                <a:ea typeface="Calibri" panose="020F0502020204030204" pitchFamily="34" charset="0"/>
              </a:rPr>
              <a:t>To access the </a:t>
            </a:r>
            <a:r>
              <a:rPr lang="en-AU" sz="1800" b="1" dirty="0">
                <a:solidFill>
                  <a:srgbClr val="3A3A3A"/>
                </a:solidFill>
                <a:effectLst/>
                <a:latin typeface="Lato" panose="020F0502020204030203" pitchFamily="34" charset="0"/>
                <a:ea typeface="Calibri" panose="020F0502020204030204" pitchFamily="34" charset="0"/>
              </a:rPr>
              <a:t>internet </a:t>
            </a:r>
            <a:r>
              <a:rPr lang="en-AU" sz="1800" dirty="0">
                <a:solidFill>
                  <a:srgbClr val="3A3A3A"/>
                </a:solidFill>
                <a:effectLst/>
                <a:latin typeface="Lato" panose="020F0502020204030203" pitchFamily="34" charset="0"/>
                <a:ea typeface="Calibri" panose="020F0502020204030204" pitchFamily="34" charset="0"/>
              </a:rPr>
              <a:t>at </a:t>
            </a:r>
            <a:r>
              <a:rPr lang="en-AU" sz="1800" dirty="0">
                <a:solidFill>
                  <a:srgbClr val="690C23"/>
                </a:solidFill>
                <a:effectLst/>
                <a:latin typeface="Lato" panose="020F0502020204030203" pitchFamily="34" charset="0"/>
                <a:ea typeface="Calibri" panose="020F0502020204030204" pitchFamily="34" charset="0"/>
              </a:rPr>
              <a:t>WRC</a:t>
            </a:r>
            <a:r>
              <a:rPr lang="en-AU" sz="1800" dirty="0">
                <a:solidFill>
                  <a:srgbClr val="3A3A3A"/>
                </a:solidFill>
                <a:effectLst/>
                <a:latin typeface="Lato" panose="020F0502020204030203" pitchFamily="34" charset="0"/>
                <a:ea typeface="Calibri" panose="020F0502020204030204" pitchFamily="34" charset="0"/>
              </a:rPr>
              <a:t>, you will need to be connected to our </a:t>
            </a:r>
            <a:r>
              <a:rPr lang="en-AU" sz="1800" b="1" dirty="0">
                <a:solidFill>
                  <a:srgbClr val="3A3A3A"/>
                </a:solidFill>
                <a:effectLst/>
                <a:latin typeface="Lato" panose="020F0502020204030203" pitchFamily="34" charset="0"/>
                <a:ea typeface="Calibri" panose="020F0502020204030204" pitchFamily="34" charset="0"/>
              </a:rPr>
              <a:t>wireless network</a:t>
            </a:r>
            <a:r>
              <a:rPr lang="en-AU" sz="1800" dirty="0">
                <a:solidFill>
                  <a:srgbClr val="3A3A3A"/>
                </a:solidFill>
                <a:effectLst/>
                <a:latin typeface="Lato" panose="020F0502020204030203" pitchFamily="34" charset="0"/>
                <a:ea typeface="Calibri" panose="020F0502020204030204" pitchFamily="34" charset="0"/>
              </a:rPr>
              <a:t>.</a:t>
            </a:r>
            <a:br>
              <a:rPr lang="en-AU" sz="1800" dirty="0">
                <a:solidFill>
                  <a:srgbClr val="3A3A3A"/>
                </a:solidFill>
                <a:effectLst/>
                <a:latin typeface="Lato" panose="020F0502020204030203" pitchFamily="34" charset="0"/>
                <a:ea typeface="Calibri" panose="020F0502020204030204" pitchFamily="34" charset="0"/>
              </a:rPr>
            </a:br>
            <a:r>
              <a:rPr lang="en-AU" sz="1800" dirty="0">
                <a:solidFill>
                  <a:srgbClr val="3A3A3A"/>
                </a:solidFill>
                <a:effectLst/>
                <a:latin typeface="Lato" panose="020F0502020204030203" pitchFamily="34" charset="0"/>
                <a:ea typeface="Times New Roman" panose="02020603050405020304" pitchFamily="18" charset="0"/>
              </a:rPr>
              <a:t>The credentials to login to the wireless network will be your </a:t>
            </a:r>
            <a:r>
              <a:rPr lang="en-AU" sz="1800" b="1" dirty="0">
                <a:solidFill>
                  <a:srgbClr val="690C23"/>
                </a:solidFill>
                <a:effectLst/>
                <a:latin typeface="Lato" panose="020F0502020204030203" pitchFamily="34" charset="0"/>
                <a:ea typeface="Times New Roman" panose="02020603050405020304" pitchFamily="18" charset="0"/>
              </a:rPr>
              <a:t>WRC </a:t>
            </a:r>
            <a:r>
              <a:rPr lang="en-AU" sz="1800" dirty="0">
                <a:solidFill>
                  <a:srgbClr val="3A3A3A"/>
                </a:solidFill>
                <a:effectLst/>
                <a:latin typeface="Lato" panose="020F0502020204030203" pitchFamily="34" charset="0"/>
                <a:ea typeface="Times New Roman" panose="02020603050405020304" pitchFamily="18" charset="0"/>
              </a:rPr>
              <a:t>username and password and the network name will be </a:t>
            </a:r>
            <a:r>
              <a:rPr lang="en-AU" sz="1800" dirty="0" err="1">
                <a:solidFill>
                  <a:srgbClr val="3A3A3A"/>
                </a:solidFill>
                <a:effectLst/>
                <a:latin typeface="Lato" panose="020F0502020204030203" pitchFamily="34" charset="0"/>
                <a:ea typeface="Times New Roman" panose="02020603050405020304" pitchFamily="18" charset="0"/>
              </a:rPr>
              <a:t>eduSTAR</a:t>
            </a:r>
            <a:r>
              <a:rPr lang="en-AU" sz="1800" dirty="0">
                <a:solidFill>
                  <a:srgbClr val="3A3A3A"/>
                </a:solidFill>
                <a:effectLst/>
                <a:latin typeface="Lato" panose="020F0502020204030203" pitchFamily="34" charset="0"/>
                <a:ea typeface="Times New Roman" panose="02020603050405020304" pitchFamily="18" charset="0"/>
              </a:rPr>
              <a:t>.</a:t>
            </a:r>
            <a:br>
              <a:rPr lang="en-AU" sz="1800" dirty="0">
                <a:solidFill>
                  <a:srgbClr val="3A3A3A"/>
                </a:solidFill>
                <a:effectLst/>
                <a:latin typeface="Lato" panose="020F0502020204030203" pitchFamily="34" charset="0"/>
                <a:ea typeface="Times New Roman" panose="02020603050405020304" pitchFamily="18" charset="0"/>
              </a:rPr>
            </a:br>
            <a:r>
              <a:rPr lang="en-AU" sz="1800" dirty="0">
                <a:solidFill>
                  <a:srgbClr val="3A3A3A"/>
                </a:solidFill>
                <a:effectLst/>
                <a:latin typeface="Lato" panose="020F0502020204030203" pitchFamily="34" charset="0"/>
                <a:ea typeface="Times New Roman" panose="02020603050405020304" pitchFamily="18" charset="0"/>
              </a:rPr>
              <a:t>If you are </a:t>
            </a:r>
            <a:r>
              <a:rPr lang="en-AU" sz="1800" b="1" dirty="0">
                <a:solidFill>
                  <a:srgbClr val="3A3A3A"/>
                </a:solidFill>
                <a:effectLst/>
                <a:latin typeface="Lato" panose="020F0502020204030203" pitchFamily="34" charset="0"/>
                <a:ea typeface="Times New Roman" panose="02020603050405020304" pitchFamily="18" charset="0"/>
              </a:rPr>
              <a:t>not </a:t>
            </a:r>
            <a:r>
              <a:rPr lang="en-AU" sz="1800" dirty="0">
                <a:solidFill>
                  <a:srgbClr val="3A3A3A"/>
                </a:solidFill>
                <a:effectLst/>
                <a:latin typeface="Lato" panose="020F0502020204030203" pitchFamily="34" charset="0"/>
                <a:ea typeface="Times New Roman" panose="02020603050405020304" pitchFamily="18" charset="0"/>
              </a:rPr>
              <a:t>connected, click the network icon on your taskbar:</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Choose the </a:t>
            </a:r>
            <a:r>
              <a:rPr lang="en-AU" sz="1800" dirty="0" err="1">
                <a:effectLst/>
                <a:latin typeface="Calibri" panose="020F0502020204030204" pitchFamily="34" charset="0"/>
                <a:ea typeface="Calibri" panose="020F0502020204030204" pitchFamily="34" charset="0"/>
                <a:cs typeface="Times New Roman" panose="02020603050405020304" pitchFamily="18" charset="0"/>
              </a:rPr>
              <a:t>eduSTAR</a:t>
            </a:r>
            <a:r>
              <a:rPr lang="en-AU" sz="1800" dirty="0">
                <a:effectLst/>
                <a:latin typeface="Calibri" panose="020F0502020204030204" pitchFamily="34" charset="0"/>
                <a:ea typeface="Calibri" panose="020F0502020204030204" pitchFamily="34" charset="0"/>
                <a:cs typeface="Times New Roman" panose="02020603050405020304" pitchFamily="18" charset="0"/>
              </a:rPr>
              <a:t> network:</a:t>
            </a:r>
          </a:p>
          <a:p>
            <a:endParaRPr lang="en-AU" dirty="0">
              <a:latin typeface="Calibri" panose="020F0502020204030204" pitchFamily="34" charset="0"/>
              <a:ea typeface="Calibri" panose="020F0502020204030204" pitchFamily="34" charset="0"/>
              <a:cs typeface="Times New Roman" panose="02020603050405020304" pitchFamily="18" charset="0"/>
            </a:endParaRPr>
          </a:p>
          <a:p>
            <a:endParaRPr lang="en-AU" dirty="0">
              <a:latin typeface="Calibri" panose="020F0502020204030204" pitchFamily="34" charset="0"/>
              <a:ea typeface="Calibri" panose="020F0502020204030204" pitchFamily="34" charset="0"/>
              <a:cs typeface="Times New Roman" panose="02020603050405020304" pitchFamily="18" charset="0"/>
            </a:endParaRPr>
          </a:p>
          <a:p>
            <a:endParaRPr lang="en-AU" dirty="0">
              <a:latin typeface="Calibri" panose="020F0502020204030204" pitchFamily="34" charset="0"/>
              <a:ea typeface="Calibri" panose="020F0502020204030204" pitchFamily="34" charset="0"/>
              <a:cs typeface="Times New Roman" panose="02020603050405020304" pitchFamily="18" charset="0"/>
            </a:endParaRPr>
          </a:p>
          <a:p>
            <a:endParaRPr lang="en-AU" dirty="0">
              <a:latin typeface="Calibri" panose="020F0502020204030204" pitchFamily="34" charset="0"/>
              <a:ea typeface="Calibri" panose="020F0502020204030204" pitchFamily="34" charset="0"/>
              <a:cs typeface="Times New Roman" panose="02020603050405020304" pitchFamily="18" charset="0"/>
            </a:endParaRPr>
          </a:p>
          <a:p>
            <a:endParaRPr lang="en-AU" dirty="0">
              <a:latin typeface="Calibri" panose="020F0502020204030204" pitchFamily="34" charset="0"/>
              <a:ea typeface="Calibri" panose="020F0502020204030204" pitchFamily="34" charset="0"/>
              <a:cs typeface="Times New Roman" panose="02020603050405020304" pitchFamily="18" charset="0"/>
            </a:endParaRPr>
          </a:p>
          <a:p>
            <a:pPr>
              <a:spcBef>
                <a:spcPts val="450"/>
              </a:spcBef>
              <a:spcAft>
                <a:spcPts val="450"/>
              </a:spcAft>
            </a:pPr>
            <a:r>
              <a:rPr lang="en-AU" sz="1800" b="1" dirty="0">
                <a:solidFill>
                  <a:srgbClr val="3A3A3A"/>
                </a:solidFill>
                <a:effectLst/>
                <a:latin typeface="Lato" panose="020F0502020204030203" pitchFamily="34" charset="0"/>
                <a:ea typeface="Times New Roman" panose="02020603050405020304" pitchFamily="18" charset="0"/>
              </a:rPr>
              <a:t>Mac </a:t>
            </a:r>
            <a:r>
              <a:rPr lang="en-AU" sz="1800" b="0" dirty="0">
                <a:solidFill>
                  <a:srgbClr val="3A3A3A"/>
                </a:solidFill>
                <a:effectLst/>
                <a:latin typeface="Lato" panose="020F0502020204030203" pitchFamily="34" charset="0"/>
                <a:ea typeface="Times New Roman" panose="02020603050405020304" pitchFamily="18" charset="0"/>
              </a:rPr>
              <a:t>/ MacBook devices</a:t>
            </a:r>
            <a:br>
              <a:rPr lang="en-AU" sz="1800" b="0" dirty="0">
                <a:solidFill>
                  <a:srgbClr val="3A3A3A"/>
                </a:solidFill>
                <a:effectLst/>
                <a:latin typeface="Lato" panose="020F0502020204030203" pitchFamily="34" charset="0"/>
                <a:ea typeface="Times New Roman" panose="02020603050405020304" pitchFamily="18" charset="0"/>
              </a:rPr>
            </a:br>
            <a:r>
              <a:rPr lang="en-AU" sz="1800" b="1" dirty="0">
                <a:solidFill>
                  <a:srgbClr val="3A3A3A"/>
                </a:solidFill>
                <a:effectLst/>
                <a:latin typeface="Lato" panose="020F0502020204030203" pitchFamily="34" charset="0"/>
                <a:ea typeface="Times New Roman" panose="02020603050405020304" pitchFamily="18" charset="0"/>
              </a:rPr>
              <a:t>Mac devices will connect to our wireless, however, due to default settings the internet will not work.</a:t>
            </a:r>
            <a:br>
              <a:rPr lang="en-AU" sz="1800" b="1" dirty="0">
                <a:solidFill>
                  <a:srgbClr val="3A3A3A"/>
                </a:solidFill>
                <a:effectLst/>
                <a:latin typeface="Lato" panose="020F0502020204030203" pitchFamily="34" charset="0"/>
                <a:ea typeface="Times New Roman" panose="02020603050405020304" pitchFamily="18" charset="0"/>
              </a:rPr>
            </a:br>
            <a:r>
              <a:rPr lang="en-AU" sz="1800" b="1" dirty="0">
                <a:solidFill>
                  <a:srgbClr val="3A3A3A"/>
                </a:solidFill>
                <a:effectLst/>
                <a:latin typeface="Lato" panose="020F0502020204030203" pitchFamily="34" charset="0"/>
                <a:ea typeface="Times New Roman" panose="02020603050405020304" pitchFamily="18" charset="0"/>
              </a:rPr>
              <a:t>To make the internet work on your Mac device while at </a:t>
            </a:r>
            <a:r>
              <a:rPr lang="en-AU" sz="1800" b="1" dirty="0">
                <a:solidFill>
                  <a:srgbClr val="690C23"/>
                </a:solidFill>
                <a:effectLst/>
                <a:latin typeface="Lato" panose="020F0502020204030203" pitchFamily="34" charset="0"/>
                <a:ea typeface="Times New Roman" panose="02020603050405020304" pitchFamily="18" charset="0"/>
              </a:rPr>
              <a:t>WRC</a:t>
            </a:r>
            <a:r>
              <a:rPr lang="en-AU" sz="1800" b="1" dirty="0">
                <a:solidFill>
                  <a:srgbClr val="3A3A3A"/>
                </a:solidFill>
                <a:effectLst/>
                <a:latin typeface="Lato" panose="020F0502020204030203" pitchFamily="34" charset="0"/>
                <a:ea typeface="Times New Roman" panose="02020603050405020304" pitchFamily="18" charset="0"/>
              </a:rPr>
              <a:t>, you will need to change the proxy settings:</a:t>
            </a:r>
            <a:endParaRPr lang="en-AU" sz="1800" b="1"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tabLst>
                <a:tab pos="457200" algn="l"/>
              </a:tabLst>
            </a:pPr>
            <a:r>
              <a:rPr lang="en-AU" sz="1800"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Go to the </a:t>
            </a:r>
            <a:r>
              <a:rPr lang="en-AU" sz="1800" b="1"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Apple </a:t>
            </a:r>
            <a:r>
              <a:rPr lang="en-AU" sz="1800"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menu </a:t>
            </a:r>
            <a:r>
              <a:rPr lang="en-AU" sz="1800" dirty="0">
                <a:solidFill>
                  <a:srgbClr val="3A3A3A"/>
                </a:solidFill>
                <a:effectLst/>
                <a:latin typeface="Lato" panose="020F0502020204030203" pitchFamily="34" charset="0"/>
                <a:ea typeface="Calibri" panose="020F0502020204030204" pitchFamily="34" charset="0"/>
                <a:cs typeface="Times New Roman" panose="02020603050405020304" pitchFamily="18" charset="0"/>
              </a:rPr>
              <a:t> &gt; System Preferences, click Network</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startAt="2"/>
              <a:tabLst>
                <a:tab pos="457200" algn="l"/>
              </a:tabLst>
            </a:pPr>
            <a:r>
              <a:rPr lang="en-AU" sz="1800"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Select </a:t>
            </a:r>
            <a:r>
              <a:rPr lang="en-AU" sz="1800" b="1" dirty="0" err="1">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eduSTAR</a:t>
            </a:r>
            <a:r>
              <a:rPr lang="en-AU" sz="1800" b="1"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 </a:t>
            </a:r>
            <a:r>
              <a:rPr lang="en-AU" sz="1800"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from the list on the left, click </a:t>
            </a:r>
            <a:r>
              <a:rPr lang="en-AU" sz="1800" b="1"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Advanced</a:t>
            </a:r>
            <a:r>
              <a:rPr lang="en-AU" sz="1800"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 then click </a:t>
            </a:r>
            <a:r>
              <a:rPr lang="en-AU" sz="1800" b="1"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Proxies</a:t>
            </a:r>
            <a:r>
              <a:rPr lang="en-AU" sz="1800"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a:t>
            </a:r>
            <a:endParaRPr lang="en-AU" sz="1800" dirty="0">
              <a:solidFill>
                <a:srgbClr val="3A3A3A"/>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startAt="2"/>
              <a:tabLst>
                <a:tab pos="457200" algn="l"/>
              </a:tabLst>
            </a:pPr>
            <a:r>
              <a:rPr lang="en-AU" sz="1800"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Ensure</a:t>
            </a:r>
            <a:r>
              <a:rPr lang="en-AU" sz="1800" b="1"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 Auto Proxy Discovery</a:t>
            </a:r>
            <a:r>
              <a:rPr lang="en-AU" sz="1800" dirty="0">
                <a:solidFill>
                  <a:srgbClr val="3A3A3A"/>
                </a:solidFill>
                <a:effectLst/>
                <a:latin typeface="Lato" panose="020F0502020204030203" pitchFamily="34" charset="0"/>
                <a:ea typeface="Times New Roman" panose="02020603050405020304" pitchFamily="18" charset="0"/>
                <a:cs typeface="Times New Roman" panose="02020603050405020304" pitchFamily="18" charset="0"/>
              </a:rPr>
              <a:t> is ticked &amp; enabled.</a:t>
            </a:r>
            <a:endParaRPr lang="en-AU" sz="1800" dirty="0">
              <a:solidFill>
                <a:srgbClr val="3A3A3A"/>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pic>
        <p:nvPicPr>
          <p:cNvPr id="5" name="Picture 4">
            <a:extLst>
              <a:ext uri="{FF2B5EF4-FFF2-40B4-BE49-F238E27FC236}">
                <a16:creationId xmlns:a16="http://schemas.microsoft.com/office/drawing/2014/main" id="{C4230770-02EC-26DA-3619-9F8ACC27D0ED}"/>
              </a:ext>
            </a:extLst>
          </p:cNvPr>
          <p:cNvPicPr>
            <a:picLocks noChangeAspect="1"/>
          </p:cNvPicPr>
          <p:nvPr/>
        </p:nvPicPr>
        <p:blipFill>
          <a:blip r:embed="rId2"/>
          <a:stretch>
            <a:fillRect/>
          </a:stretch>
        </p:blipFill>
        <p:spPr>
          <a:xfrm>
            <a:off x="6871388" y="1610324"/>
            <a:ext cx="3038475" cy="1714500"/>
          </a:xfrm>
          <a:prstGeom prst="rect">
            <a:avLst/>
          </a:prstGeom>
        </p:spPr>
      </p:pic>
      <p:pic>
        <p:nvPicPr>
          <p:cNvPr id="6" name="Picture 5">
            <a:extLst>
              <a:ext uri="{FF2B5EF4-FFF2-40B4-BE49-F238E27FC236}">
                <a16:creationId xmlns:a16="http://schemas.microsoft.com/office/drawing/2014/main" id="{44955CC1-8871-DAD0-EFD7-8369D4FA4717}"/>
              </a:ext>
            </a:extLst>
          </p:cNvPr>
          <p:cNvPicPr>
            <a:picLocks noChangeAspect="1"/>
          </p:cNvPicPr>
          <p:nvPr/>
        </p:nvPicPr>
        <p:blipFill>
          <a:blip r:embed="rId3"/>
          <a:stretch>
            <a:fillRect/>
          </a:stretch>
        </p:blipFill>
        <p:spPr>
          <a:xfrm>
            <a:off x="3515734" y="2085975"/>
            <a:ext cx="2962275" cy="1343025"/>
          </a:xfrm>
          <a:prstGeom prst="rect">
            <a:avLst/>
          </a:prstGeom>
        </p:spPr>
      </p:pic>
      <p:pic>
        <p:nvPicPr>
          <p:cNvPr id="7" name="Picture 6" descr="Graphical user interface, application, table&#10;&#10;Description automatically generated">
            <a:extLst>
              <a:ext uri="{FF2B5EF4-FFF2-40B4-BE49-F238E27FC236}">
                <a16:creationId xmlns:a16="http://schemas.microsoft.com/office/drawing/2014/main" id="{7453C127-9902-422D-C453-B04B4B48199D}"/>
              </a:ext>
            </a:extLst>
          </p:cNvPr>
          <p:cNvPicPr>
            <a:picLocks noChangeAspect="1"/>
          </p:cNvPicPr>
          <p:nvPr/>
        </p:nvPicPr>
        <p:blipFill>
          <a:blip r:embed="rId4"/>
          <a:stretch>
            <a:fillRect/>
          </a:stretch>
        </p:blipFill>
        <p:spPr>
          <a:xfrm>
            <a:off x="5670471" y="5436708"/>
            <a:ext cx="4991735" cy="962025"/>
          </a:xfrm>
          <a:prstGeom prst="rect">
            <a:avLst/>
          </a:prstGeom>
        </p:spPr>
      </p:pic>
    </p:spTree>
    <p:extLst>
      <p:ext uri="{BB962C8B-B14F-4D97-AF65-F5344CB8AC3E}">
        <p14:creationId xmlns:p14="http://schemas.microsoft.com/office/powerpoint/2010/main" val="101242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93C4-88C6-9F4D-68F7-4C8316DD99AD}"/>
              </a:ext>
            </a:extLst>
          </p:cNvPr>
          <p:cNvSpPr>
            <a:spLocks noGrp="1"/>
          </p:cNvSpPr>
          <p:nvPr>
            <p:ph type="title"/>
          </p:nvPr>
        </p:nvSpPr>
        <p:spPr>
          <a:xfrm>
            <a:off x="838200" y="365125"/>
            <a:ext cx="10515600" cy="670045"/>
          </a:xfrm>
        </p:spPr>
        <p:txBody>
          <a:bodyPr>
            <a:normAutofit fontScale="90000"/>
          </a:bodyPr>
          <a:lstStyle/>
          <a:p>
            <a:r>
              <a:rPr lang="en-AU" dirty="0"/>
              <a:t>Printing</a:t>
            </a:r>
          </a:p>
        </p:txBody>
      </p:sp>
      <p:sp>
        <p:nvSpPr>
          <p:cNvPr id="4" name="TextBox 3">
            <a:extLst>
              <a:ext uri="{FF2B5EF4-FFF2-40B4-BE49-F238E27FC236}">
                <a16:creationId xmlns:a16="http://schemas.microsoft.com/office/drawing/2014/main" id="{EE9DABB1-E00E-04DF-81ED-49CC605A59F8}"/>
              </a:ext>
            </a:extLst>
          </p:cNvPr>
          <p:cNvSpPr txBox="1"/>
          <p:nvPr/>
        </p:nvSpPr>
        <p:spPr>
          <a:xfrm>
            <a:off x="103517" y="905774"/>
            <a:ext cx="11844068" cy="4876463"/>
          </a:xfrm>
          <a:prstGeom prst="rect">
            <a:avLst/>
          </a:prstGeom>
          <a:noFill/>
        </p:spPr>
        <p:txBody>
          <a:bodyPr wrap="square" rtlCol="0">
            <a:spAutoFit/>
          </a:bodyPr>
          <a:lstStyle/>
          <a:p>
            <a:r>
              <a:rPr lang="en-AU" sz="1800" dirty="0">
                <a:solidFill>
                  <a:srgbClr val="3A3A3A"/>
                </a:solidFill>
                <a:effectLst/>
                <a:latin typeface="Lato" panose="020F0502020204030203" pitchFamily="34" charset="0"/>
                <a:ea typeface="Times New Roman" panose="02020603050405020304" pitchFamily="18" charset="0"/>
              </a:rPr>
              <a:t>To access printers on your </a:t>
            </a:r>
            <a:r>
              <a:rPr lang="en-AU" dirty="0">
                <a:solidFill>
                  <a:srgbClr val="3A3A3A"/>
                </a:solidFill>
                <a:latin typeface="Lato" panose="020F0502020204030203" pitchFamily="34" charset="0"/>
                <a:ea typeface="Times New Roman" panose="02020603050405020304" pitchFamily="18" charset="0"/>
              </a:rPr>
              <a:t>Device </a:t>
            </a:r>
            <a:r>
              <a:rPr lang="en-AU" sz="1800" dirty="0">
                <a:solidFill>
                  <a:srgbClr val="3A3A3A"/>
                </a:solidFill>
                <a:effectLst/>
                <a:latin typeface="Lato" panose="020F0502020204030203" pitchFamily="34" charset="0"/>
                <a:ea typeface="Times New Roman" panose="02020603050405020304" pitchFamily="18" charset="0"/>
              </a:rPr>
              <a:t>you will need to manually add the </a:t>
            </a:r>
            <a:r>
              <a:rPr lang="en-AU" sz="1800" dirty="0" err="1">
                <a:solidFill>
                  <a:srgbClr val="2DC26B"/>
                </a:solidFill>
                <a:effectLst/>
                <a:latin typeface="Lato" panose="020F0502020204030203" pitchFamily="34" charset="0"/>
                <a:ea typeface="Times New Roman" panose="02020603050405020304" pitchFamily="18" charset="0"/>
              </a:rPr>
              <a:t>PaperCut</a:t>
            </a:r>
            <a:r>
              <a:rPr lang="en-AU" sz="1800" dirty="0">
                <a:solidFill>
                  <a:srgbClr val="3A3A3A"/>
                </a:solidFill>
                <a:effectLst/>
                <a:latin typeface="Lato" panose="020F0502020204030203" pitchFamily="34" charset="0"/>
                <a:ea typeface="Times New Roman" panose="02020603050405020304" pitchFamily="18" charset="0"/>
              </a:rPr>
              <a:t> </a:t>
            </a:r>
            <a:r>
              <a:rPr lang="en-AU" sz="1800" b="1" dirty="0">
                <a:solidFill>
                  <a:srgbClr val="3A3A3A"/>
                </a:solidFill>
                <a:effectLst/>
                <a:latin typeface="Lato" panose="020F0502020204030203" pitchFamily="34" charset="0"/>
                <a:ea typeface="Times New Roman" panose="02020603050405020304" pitchFamily="18" charset="0"/>
              </a:rPr>
              <a:t>virtual </a:t>
            </a:r>
            <a:r>
              <a:rPr lang="en-AU" sz="1800" dirty="0">
                <a:solidFill>
                  <a:srgbClr val="3A3A3A"/>
                </a:solidFill>
                <a:effectLst/>
                <a:latin typeface="Lato" panose="020F0502020204030203" pitchFamily="34" charset="0"/>
                <a:ea typeface="Times New Roman" panose="02020603050405020304" pitchFamily="18" charset="0"/>
              </a:rPr>
              <a:t>print queues via "Mobility Print".</a:t>
            </a:r>
            <a:endParaRPr lang="en-AU" sz="1800" dirty="0">
              <a:effectLst/>
              <a:latin typeface="Times New Roman" panose="02020603050405020304" pitchFamily="18" charset="0"/>
              <a:ea typeface="Times New Roman" panose="02020603050405020304" pitchFamily="18" charset="0"/>
            </a:endParaRPr>
          </a:p>
          <a:p>
            <a:r>
              <a:rPr lang="en-AU" sz="1800" b="1" dirty="0">
                <a:solidFill>
                  <a:srgbClr val="3A3A3A"/>
                </a:solidFill>
                <a:effectLst/>
                <a:latin typeface="Lato" panose="020F0502020204030203" pitchFamily="34" charset="0"/>
                <a:ea typeface="Calibri" panose="020F0502020204030204" pitchFamily="34" charset="0"/>
              </a:rPr>
              <a:t>Go to https://studenthome.wrc.vic.edu.au/</a:t>
            </a:r>
            <a:br>
              <a:rPr lang="en-AU" sz="1800" b="1" dirty="0">
                <a:solidFill>
                  <a:srgbClr val="3A3A3A"/>
                </a:solidFill>
                <a:effectLst/>
                <a:latin typeface="Lato" panose="020F0502020204030203" pitchFamily="34" charset="0"/>
                <a:ea typeface="Calibri" panose="020F0502020204030204" pitchFamily="34" charset="0"/>
              </a:rPr>
            </a:br>
            <a:r>
              <a:rPr lang="en-AU" sz="1800" b="1" dirty="0">
                <a:solidFill>
                  <a:srgbClr val="3A3A3A"/>
                </a:solidFill>
                <a:effectLst/>
                <a:latin typeface="Lato" panose="020F0502020204030203" pitchFamily="34" charset="0"/>
                <a:ea typeface="Calibri" panose="020F0502020204030204" pitchFamily="34" charset="0"/>
              </a:rPr>
              <a:t>click on                                              and follow instructions to install </a:t>
            </a:r>
          </a:p>
          <a:p>
            <a:endParaRPr lang="en-AU" b="1" dirty="0">
              <a:solidFill>
                <a:srgbClr val="3A3A3A"/>
              </a:solidFill>
              <a:latin typeface="Lato" panose="020F0502020204030203" pitchFamily="34" charset="0"/>
              <a:ea typeface="Calibri" panose="020F0502020204030204" pitchFamily="34" charset="0"/>
            </a:endParaRPr>
          </a:p>
          <a:p>
            <a:endParaRPr lang="en-AU" b="1" dirty="0">
              <a:solidFill>
                <a:srgbClr val="3A3A3A"/>
              </a:solidFill>
              <a:latin typeface="Lato" panose="020F0502020204030203" pitchFamily="34" charset="0"/>
              <a:ea typeface="Calibri" panose="020F0502020204030204" pitchFamily="34" charset="0"/>
            </a:endParaRPr>
          </a:p>
          <a:p>
            <a:r>
              <a:rPr lang="en-AU" sz="1800" b="1" u="sng" dirty="0">
                <a:effectLst/>
                <a:latin typeface="Calibri" panose="020F0502020204030204" pitchFamily="34" charset="0"/>
                <a:ea typeface="Calibri" panose="020F0502020204030204" pitchFamily="34" charset="0"/>
                <a:cs typeface="Times New Roman" panose="02020603050405020304" pitchFamily="18" charset="0"/>
              </a:rPr>
              <a:t>Releasing Prints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Once you have created and sent your print to the virtual follow-me queue, you will need to physically release the job at a printer/copier.</a:t>
            </a:r>
          </a:p>
          <a:p>
            <a:r>
              <a:rPr lang="en-AU" sz="1800" dirty="0">
                <a:effectLst/>
                <a:latin typeface="Calibri" panose="020F0502020204030204" pitchFamily="34" charset="0"/>
                <a:ea typeface="Calibri" panose="020F0502020204030204" pitchFamily="34" charset="0"/>
                <a:cs typeface="Times New Roman" panose="02020603050405020304" pitchFamily="18" charset="0"/>
              </a:rPr>
              <a:t>To do so, you will need to login to the copier.</a:t>
            </a:r>
            <a:endParaRPr lang="en-AU" sz="1800" b="1" dirty="0">
              <a:solidFill>
                <a:srgbClr val="3A3A3A"/>
              </a:solidFill>
              <a:effectLst/>
              <a:latin typeface="Lato" panose="020F050202020403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Compass Card</a:t>
            </a: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Once you have been issued a Compass© card you can use this to authenticate and login.</a:t>
            </a:r>
          </a:p>
          <a:p>
            <a:pPr>
              <a:lnSpc>
                <a:spcPct val="107000"/>
              </a:lnSpc>
              <a:spcAft>
                <a:spcPts val="800"/>
              </a:spcAft>
            </a:pPr>
            <a:r>
              <a:rPr lang="en-AU" dirty="0">
                <a:latin typeface="Calibri" panose="020F0502020204030204" pitchFamily="34" charset="0"/>
                <a:ea typeface="Calibri" panose="020F0502020204030204" pitchFamily="34" charset="0"/>
                <a:cs typeface="Times New Roman" panose="02020603050405020304" pitchFamily="18" charset="0"/>
              </a:rPr>
              <a:t>You can also use your WRC account to </a:t>
            </a:r>
            <a:r>
              <a:rPr lang="en-AU" sz="1800" dirty="0">
                <a:effectLst/>
                <a:latin typeface="Calibri" panose="020F0502020204030204" pitchFamily="34" charset="0"/>
                <a:ea typeface="Calibri" panose="020F0502020204030204" pitchFamily="34" charset="0"/>
                <a:cs typeface="Times New Roman" panose="02020603050405020304" pitchFamily="18" charset="0"/>
              </a:rPr>
              <a:t>authenticate and login</a:t>
            </a:r>
          </a:p>
          <a:p>
            <a:pPr>
              <a:lnSpc>
                <a:spcPct val="107000"/>
              </a:lnSpc>
              <a:spcAft>
                <a:spcPts val="800"/>
              </a:spcAft>
            </a:pPr>
            <a:r>
              <a:rPr lang="en-AU" dirty="0">
                <a:latin typeface="Calibri" panose="020F0502020204030204" pitchFamily="34" charset="0"/>
                <a:ea typeface="Calibri" panose="020F0502020204030204" pitchFamily="34" charset="0"/>
                <a:cs typeface="Times New Roman" panose="02020603050405020304" pitchFamily="18" charset="0"/>
              </a:rPr>
              <a:t>If you are having any issues please contact the I.T department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pic>
        <p:nvPicPr>
          <p:cNvPr id="5" name="Picture 4" descr="Graphical user interface, text&#10;&#10;Description automatically generated">
            <a:extLst>
              <a:ext uri="{FF2B5EF4-FFF2-40B4-BE49-F238E27FC236}">
                <a16:creationId xmlns:a16="http://schemas.microsoft.com/office/drawing/2014/main" id="{18553052-92DD-0F0A-8190-38865110290F}"/>
              </a:ext>
            </a:extLst>
          </p:cNvPr>
          <p:cNvPicPr>
            <a:picLocks noChangeAspect="1"/>
          </p:cNvPicPr>
          <p:nvPr/>
        </p:nvPicPr>
        <p:blipFill>
          <a:blip r:embed="rId2"/>
          <a:stretch>
            <a:fillRect/>
          </a:stretch>
        </p:blipFill>
        <p:spPr>
          <a:xfrm>
            <a:off x="1030209" y="1792737"/>
            <a:ext cx="2385060" cy="504825"/>
          </a:xfrm>
          <a:prstGeom prst="rect">
            <a:avLst/>
          </a:prstGeom>
        </p:spPr>
      </p:pic>
      <p:pic>
        <p:nvPicPr>
          <p:cNvPr id="7" name="Picture 6">
            <a:extLst>
              <a:ext uri="{FF2B5EF4-FFF2-40B4-BE49-F238E27FC236}">
                <a16:creationId xmlns:a16="http://schemas.microsoft.com/office/drawing/2014/main" id="{26F44092-A73E-E2DC-63BF-1DE30F2D8B5D}"/>
              </a:ext>
            </a:extLst>
          </p:cNvPr>
          <p:cNvPicPr>
            <a:picLocks noChangeAspect="1"/>
          </p:cNvPicPr>
          <p:nvPr/>
        </p:nvPicPr>
        <p:blipFill>
          <a:blip r:embed="rId3"/>
          <a:stretch>
            <a:fillRect/>
          </a:stretch>
        </p:blipFill>
        <p:spPr>
          <a:xfrm>
            <a:off x="6844552" y="1623264"/>
            <a:ext cx="3419952" cy="590632"/>
          </a:xfrm>
          <a:prstGeom prst="rect">
            <a:avLst/>
          </a:prstGeom>
        </p:spPr>
      </p:pic>
    </p:spTree>
    <p:extLst>
      <p:ext uri="{BB962C8B-B14F-4D97-AF65-F5344CB8AC3E}">
        <p14:creationId xmlns:p14="http://schemas.microsoft.com/office/powerpoint/2010/main" val="305379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09DB-E6CA-7633-1F19-5A67EB3BCE00}"/>
              </a:ext>
            </a:extLst>
          </p:cNvPr>
          <p:cNvSpPr>
            <a:spLocks noGrp="1"/>
          </p:cNvSpPr>
          <p:nvPr>
            <p:ph type="title"/>
          </p:nvPr>
        </p:nvSpPr>
        <p:spPr>
          <a:xfrm>
            <a:off x="838200" y="365126"/>
            <a:ext cx="10515600" cy="532022"/>
          </a:xfrm>
        </p:spPr>
        <p:txBody>
          <a:bodyPr>
            <a:normAutofit fontScale="90000"/>
          </a:bodyPr>
          <a:lstStyle/>
          <a:p>
            <a:r>
              <a:rPr lang="en-AU" dirty="0"/>
              <a:t>Software</a:t>
            </a:r>
          </a:p>
        </p:txBody>
      </p:sp>
      <p:sp>
        <p:nvSpPr>
          <p:cNvPr id="4" name="TextBox 3">
            <a:extLst>
              <a:ext uri="{FF2B5EF4-FFF2-40B4-BE49-F238E27FC236}">
                <a16:creationId xmlns:a16="http://schemas.microsoft.com/office/drawing/2014/main" id="{011F7750-9808-6987-8C31-272F3CBBD8DD}"/>
              </a:ext>
            </a:extLst>
          </p:cNvPr>
          <p:cNvSpPr txBox="1"/>
          <p:nvPr/>
        </p:nvSpPr>
        <p:spPr>
          <a:xfrm>
            <a:off x="224287" y="1302589"/>
            <a:ext cx="11800936" cy="2723823"/>
          </a:xfrm>
          <a:prstGeom prst="rect">
            <a:avLst/>
          </a:prstGeom>
          <a:noFill/>
        </p:spPr>
        <p:txBody>
          <a:bodyPr wrap="square" rtlCol="0">
            <a:spAutoFit/>
          </a:bodyPr>
          <a:lstStyle/>
          <a:p>
            <a:r>
              <a:rPr lang="en-AU" dirty="0"/>
              <a:t>Microsoft 365 (Office, OneDrive)</a:t>
            </a:r>
          </a:p>
          <a:p>
            <a:pPr>
              <a:spcBef>
                <a:spcPts val="900"/>
              </a:spcBef>
              <a:spcAft>
                <a:spcPts val="900"/>
              </a:spcAft>
            </a:pPr>
            <a:r>
              <a:rPr lang="en-AU" sz="1800" dirty="0">
                <a:solidFill>
                  <a:srgbClr val="3A3A3A"/>
                </a:solidFill>
                <a:effectLst/>
                <a:latin typeface="Lato" panose="020F0502020204030203" pitchFamily="34" charset="0"/>
                <a:ea typeface="Times New Roman" panose="02020603050405020304" pitchFamily="18" charset="0"/>
              </a:rPr>
              <a:t>All </a:t>
            </a:r>
            <a:r>
              <a:rPr lang="en-AU" sz="1800" dirty="0">
                <a:solidFill>
                  <a:srgbClr val="690C23"/>
                </a:solidFill>
                <a:effectLst/>
                <a:latin typeface="Lato" panose="020F0502020204030203" pitchFamily="34" charset="0"/>
                <a:ea typeface="Times New Roman" panose="02020603050405020304" pitchFamily="18" charset="0"/>
              </a:rPr>
              <a:t>WRC</a:t>
            </a:r>
            <a:r>
              <a:rPr lang="en-AU" sz="1800" dirty="0">
                <a:solidFill>
                  <a:srgbClr val="3A3A3A"/>
                </a:solidFill>
                <a:effectLst/>
                <a:latin typeface="Lato" panose="020F0502020204030203" pitchFamily="34" charset="0"/>
                <a:ea typeface="Times New Roman" panose="02020603050405020304" pitchFamily="18" charset="0"/>
              </a:rPr>
              <a:t> students can access the Microsoft Office 365 Suite of word processing applications for free.</a:t>
            </a:r>
            <a:endParaRPr lang="en-AU" sz="1800" dirty="0">
              <a:effectLst/>
              <a:latin typeface="Times New Roman" panose="02020603050405020304" pitchFamily="18" charset="0"/>
              <a:ea typeface="Times New Roman" panose="02020603050405020304" pitchFamily="18" charset="0"/>
            </a:endParaRPr>
          </a:p>
          <a:p>
            <a:pPr>
              <a:spcBef>
                <a:spcPts val="900"/>
              </a:spcBef>
              <a:spcAft>
                <a:spcPts val="900"/>
              </a:spcAft>
            </a:pPr>
            <a:r>
              <a:rPr lang="en-AU" sz="1800" dirty="0">
                <a:solidFill>
                  <a:srgbClr val="3A3A3A"/>
                </a:solidFill>
                <a:effectLst/>
                <a:latin typeface="Lato" panose="020F0502020204030203" pitchFamily="34" charset="0"/>
                <a:ea typeface="Times New Roman" panose="02020603050405020304" pitchFamily="18" charset="0"/>
              </a:rPr>
              <a:t>This includes Word, Excel, PowerPoint, Outlook, and many others.</a:t>
            </a:r>
            <a:endParaRPr lang="en-AU" sz="1800" dirty="0">
              <a:effectLst/>
              <a:latin typeface="Times New Roman" panose="02020603050405020304" pitchFamily="18" charset="0"/>
              <a:ea typeface="Times New Roman" panose="02020603050405020304" pitchFamily="18" charset="0"/>
            </a:endParaRPr>
          </a:p>
          <a:p>
            <a:r>
              <a:rPr lang="en-AU" sz="1800" dirty="0">
                <a:solidFill>
                  <a:srgbClr val="3A3A3A"/>
                </a:solidFill>
                <a:effectLst/>
                <a:latin typeface="Lato" panose="020F0502020204030203" pitchFamily="34" charset="0"/>
                <a:ea typeface="Times New Roman" panose="02020603050405020304" pitchFamily="18" charset="0"/>
              </a:rPr>
              <a:t>To access these applications, simply visit site. And sign in with your </a:t>
            </a:r>
            <a:r>
              <a:rPr lang="en-AU" sz="1800" dirty="0">
                <a:solidFill>
                  <a:srgbClr val="690C23"/>
                </a:solidFill>
                <a:effectLst/>
                <a:latin typeface="Lato" panose="020F0502020204030203" pitchFamily="34" charset="0"/>
                <a:ea typeface="Times New Roman" panose="02020603050405020304" pitchFamily="18" charset="0"/>
              </a:rPr>
              <a:t>WRC</a:t>
            </a:r>
            <a:r>
              <a:rPr lang="en-AU" sz="1800" dirty="0">
                <a:solidFill>
                  <a:srgbClr val="3A3A3A"/>
                </a:solidFill>
                <a:effectLst/>
                <a:latin typeface="Lato" panose="020F0502020204030203" pitchFamily="34" charset="0"/>
                <a:ea typeface="Times New Roman" panose="02020603050405020304" pitchFamily="18" charset="0"/>
              </a:rPr>
              <a:t> email address credentials.</a:t>
            </a:r>
            <a:endParaRPr lang="en-AU" sz="1800" dirty="0">
              <a:effectLst/>
              <a:latin typeface="Times New Roman" panose="02020603050405020304" pitchFamily="18" charset="0"/>
              <a:ea typeface="Times New Roman" panose="02020603050405020304" pitchFamily="18" charset="0"/>
            </a:endParaRPr>
          </a:p>
          <a:p>
            <a:pPr>
              <a:spcBef>
                <a:spcPts val="900"/>
              </a:spcBef>
              <a:spcAft>
                <a:spcPts val="900"/>
              </a:spcAft>
            </a:pPr>
            <a:r>
              <a:rPr lang="en-AU" sz="1800" dirty="0">
                <a:solidFill>
                  <a:srgbClr val="3A3A3A"/>
                </a:solidFill>
                <a:effectLst/>
                <a:latin typeface="Lato" panose="020F0502020204030203" pitchFamily="34" charset="0"/>
                <a:ea typeface="Times New Roman" panose="02020603050405020304" pitchFamily="18" charset="0"/>
              </a:rPr>
              <a:t>You may also install the applications on your computer instead of using them via the web browser.</a:t>
            </a:r>
            <a:endParaRPr lang="en-AU" sz="1800" dirty="0">
              <a:effectLst/>
              <a:latin typeface="Times New Roman" panose="02020603050405020304" pitchFamily="18" charset="0"/>
              <a:ea typeface="Times New Roman" panose="02020603050405020304" pitchFamily="18" charset="0"/>
            </a:endParaRPr>
          </a:p>
          <a:p>
            <a:r>
              <a:rPr lang="en-AU" sz="1800" dirty="0">
                <a:solidFill>
                  <a:srgbClr val="3A3A3A"/>
                </a:solidFill>
                <a:effectLst/>
                <a:latin typeface="Lato" panose="020F0502020204030203" pitchFamily="34" charset="0"/>
                <a:ea typeface="Times New Roman" panose="02020603050405020304" pitchFamily="18" charset="0"/>
              </a:rPr>
              <a:t>On the front page of site. Select the option to download 365 apps:</a:t>
            </a:r>
            <a:endParaRPr lang="en-AU" sz="1800" dirty="0">
              <a:effectLst/>
              <a:latin typeface="Times New Roman" panose="02020603050405020304" pitchFamily="18" charset="0"/>
              <a:ea typeface="Times New Roman" panose="02020603050405020304" pitchFamily="18" charset="0"/>
            </a:endParaRPr>
          </a:p>
          <a:p>
            <a:endParaRPr lang="en-AU" dirty="0"/>
          </a:p>
        </p:txBody>
      </p:sp>
      <p:pic>
        <p:nvPicPr>
          <p:cNvPr id="5" name="Picture 4" descr="Graphical user interface, text, application&#10;&#10;Description automatically generated">
            <a:extLst>
              <a:ext uri="{FF2B5EF4-FFF2-40B4-BE49-F238E27FC236}">
                <a16:creationId xmlns:a16="http://schemas.microsoft.com/office/drawing/2014/main" id="{9398B2D0-64CD-4C79-A2A9-8A241D334491}"/>
              </a:ext>
            </a:extLst>
          </p:cNvPr>
          <p:cNvPicPr>
            <a:picLocks noChangeAspect="1"/>
          </p:cNvPicPr>
          <p:nvPr/>
        </p:nvPicPr>
        <p:blipFill>
          <a:blip r:embed="rId2"/>
          <a:stretch>
            <a:fillRect/>
          </a:stretch>
        </p:blipFill>
        <p:spPr>
          <a:xfrm>
            <a:off x="7086150" y="3345374"/>
            <a:ext cx="2845569" cy="1808517"/>
          </a:xfrm>
          <a:prstGeom prst="rect">
            <a:avLst/>
          </a:prstGeom>
        </p:spPr>
      </p:pic>
    </p:spTree>
    <p:extLst>
      <p:ext uri="{BB962C8B-B14F-4D97-AF65-F5344CB8AC3E}">
        <p14:creationId xmlns:p14="http://schemas.microsoft.com/office/powerpoint/2010/main" val="452720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101337B2-08D8-AE4F-109B-D5376ED6D88B}"/>
              </a:ext>
            </a:extLst>
          </p:cNvPr>
          <p:cNvSpPr>
            <a:spLocks noChangeArrowheads="1"/>
          </p:cNvSpPr>
          <p:nvPr/>
        </p:nvSpPr>
        <p:spPr bwMode="auto">
          <a:xfrm>
            <a:off x="0" y="156274"/>
            <a:ext cx="82741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Like office, students can also access a number of applications from the Adobe Suite.</a:t>
            </a:r>
            <a:endParaRPr kumimoji="0" lang="en-AU"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do so, you will need to download and install the Adobe Creative Cloud app and sign in with your DET email address credentials.</a:t>
            </a:r>
            <a:br>
              <a:rPr kumimoji="0" lang="en-AU"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kumimoji="0" lang="en-AU"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link to Adobe CC on the student dashboard </a:t>
            </a:r>
            <a:endParaRPr kumimoji="0" lang="en-AU" altLang="en-US" sz="3600" b="0" i="0" u="none" strike="noStrike" cap="none" normalizeH="0" baseline="0" dirty="0">
              <a:ln>
                <a:noFill/>
              </a:ln>
              <a:solidFill>
                <a:schemeClr val="tx1"/>
              </a:solidFill>
              <a:effectLst/>
              <a:latin typeface="Arial" panose="020B0604020202020204" pitchFamily="34" charset="0"/>
            </a:endParaRPr>
          </a:p>
        </p:txBody>
      </p:sp>
      <p:pic>
        <p:nvPicPr>
          <p:cNvPr id="1028" name="Picture 14" descr="A picture containing text&#10;&#10;Description automatically generated">
            <a:extLst>
              <a:ext uri="{FF2B5EF4-FFF2-40B4-BE49-F238E27FC236}">
                <a16:creationId xmlns:a16="http://schemas.microsoft.com/office/drawing/2014/main" id="{AF98D075-E37F-5E70-FF75-6E533D36B9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9849" y="578767"/>
            <a:ext cx="2238375" cy="44767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a:extLst>
              <a:ext uri="{FF2B5EF4-FFF2-40B4-BE49-F238E27FC236}">
                <a16:creationId xmlns:a16="http://schemas.microsoft.com/office/drawing/2014/main" id="{ABFF3F51-3D14-56BD-F430-4A57E4BF7275}"/>
              </a:ext>
            </a:extLst>
          </p:cNvPr>
          <p:cNvSpPr>
            <a:spLocks noChangeArrowheads="1"/>
          </p:cNvSpPr>
          <p:nvPr/>
        </p:nvSpPr>
        <p:spPr bwMode="auto">
          <a:xfrm>
            <a:off x="0" y="1026442"/>
            <a:ext cx="732014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 can choose which Adobe applications you would like on your computer by clicking install via the All apps page:</a:t>
            </a:r>
            <a:endParaRPr kumimoji="0" lang="en-AU" altLang="en-US" sz="36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DFF3F742-AD77-2B2D-177E-DB5D6CF44A89}"/>
              </a:ext>
            </a:extLst>
          </p:cNvPr>
          <p:cNvSpPr>
            <a:spLocks noChangeArrowheads="1"/>
          </p:cNvSpPr>
          <p:nvPr/>
        </p:nvSpPr>
        <p:spPr bwMode="auto">
          <a:xfrm>
            <a:off x="0" y="1420824"/>
            <a:ext cx="105593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200" b="0" i="0" u="none" strike="noStrike" cap="none" normalizeH="0" baseline="0" dirty="0">
                <a:ln>
                  <a:noFill/>
                </a:ln>
                <a:solidFill>
                  <a:srgbClr val="3A3A3A"/>
                </a:solidFill>
                <a:effectLst/>
                <a:latin typeface="Lato" panose="020F0502020204030203" pitchFamily="34" charset="0"/>
                <a:ea typeface="Times New Roman" panose="02020603050405020304" pitchFamily="18" charset="0"/>
              </a:rPr>
              <a:t>Teams is used for conducting classes or hosting meetings remotely. sign in with your </a:t>
            </a:r>
            <a:r>
              <a:rPr kumimoji="0" lang="en-AU" altLang="en-US" sz="1200" b="0" i="0" u="none" strike="noStrike" cap="none" normalizeH="0" baseline="0" dirty="0">
                <a:ln>
                  <a:noFill/>
                </a:ln>
                <a:solidFill>
                  <a:srgbClr val="690C23"/>
                </a:solidFill>
                <a:effectLst/>
                <a:latin typeface="Lato" panose="020F0502020204030203" pitchFamily="34" charset="0"/>
                <a:ea typeface="Times New Roman" panose="02020603050405020304" pitchFamily="18" charset="0"/>
              </a:rPr>
              <a:t>WRC</a:t>
            </a:r>
            <a:r>
              <a:rPr kumimoji="0" lang="en-AU" altLang="en-US" sz="1200" b="0" i="0" u="none" strike="noStrike" cap="none" normalizeH="0" baseline="0" dirty="0">
                <a:ln>
                  <a:noFill/>
                </a:ln>
                <a:solidFill>
                  <a:srgbClr val="3A3A3A"/>
                </a:solidFill>
                <a:effectLst/>
                <a:latin typeface="Lato" panose="020F0502020204030203" pitchFamily="34" charset="0"/>
                <a:ea typeface="Times New Roman" panose="02020603050405020304" pitchFamily="18" charset="0"/>
              </a:rPr>
              <a:t> email address credentials</a:t>
            </a:r>
            <a:br>
              <a:rPr kumimoji="0" lang="en-AU" altLang="en-US" sz="1200" b="0" i="0" u="none" strike="noStrike" cap="none" normalizeH="0" baseline="0" dirty="0">
                <a:ln>
                  <a:noFill/>
                </a:ln>
                <a:solidFill>
                  <a:srgbClr val="3A3A3A"/>
                </a:solidFill>
                <a:effectLst/>
                <a:latin typeface="Lato" panose="020F0502020204030203" pitchFamily="34" charset="0"/>
                <a:ea typeface="Times New Roman" panose="02020603050405020304" pitchFamily="18" charset="0"/>
              </a:rPr>
            </a:br>
            <a:r>
              <a:rPr kumimoji="0" lang="en-AU" altLang="en-US" sz="1200" b="0" i="0" u="none" strike="noStrike" cap="none" normalizeH="0" baseline="0" dirty="0">
                <a:ln>
                  <a:noFill/>
                </a:ln>
                <a:solidFill>
                  <a:srgbClr val="3A3A3A"/>
                </a:solidFill>
                <a:effectLst/>
                <a:latin typeface="Lato" panose="020F0502020204030203" pitchFamily="34" charset="0"/>
                <a:ea typeface="Times New Roman" panose="02020603050405020304" pitchFamily="18" charset="0"/>
              </a:rPr>
              <a:t>If you are missing Teams, you can either use the web-browser based version like with other office products or download it link on the student dashboard </a:t>
            </a:r>
            <a:endParaRPr kumimoji="0" lang="en-AU" altLang="en-US" sz="3200" b="0" i="0" u="none" strike="noStrike" cap="none" normalizeH="0" baseline="0" dirty="0">
              <a:ln>
                <a:noFill/>
              </a:ln>
              <a:solidFill>
                <a:schemeClr val="tx1"/>
              </a:solidFill>
              <a:effectLst/>
              <a:latin typeface="Arial" panose="020B0604020202020204" pitchFamily="34" charset="0"/>
            </a:endParaRPr>
          </a:p>
        </p:txBody>
      </p:sp>
      <p:pic>
        <p:nvPicPr>
          <p:cNvPr id="1031" name="Picture 15" descr="Graphical user interface, text, application, chat or text message&#10;&#10;Description automatically generated">
            <a:extLst>
              <a:ext uri="{FF2B5EF4-FFF2-40B4-BE49-F238E27FC236}">
                <a16:creationId xmlns:a16="http://schemas.microsoft.com/office/drawing/2014/main" id="{F2F364F0-C4F2-C47B-1A23-89A8288EDD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4843" y="1496647"/>
            <a:ext cx="1767157" cy="38584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0">
            <a:extLst>
              <a:ext uri="{FF2B5EF4-FFF2-40B4-BE49-F238E27FC236}">
                <a16:creationId xmlns:a16="http://schemas.microsoft.com/office/drawing/2014/main" id="{9C666069-6F74-FF11-F329-F484C0E99304}"/>
              </a:ext>
            </a:extLst>
          </p:cNvPr>
          <p:cNvSpPr>
            <a:spLocks noChangeArrowheads="1"/>
          </p:cNvSpPr>
          <p:nvPr/>
        </p:nvSpPr>
        <p:spPr bwMode="auto">
          <a:xfrm>
            <a:off x="0" y="2049166"/>
            <a:ext cx="102723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200" b="0" i="0" u="none" strike="noStrike" cap="none" normalizeH="0" baseline="0" dirty="0">
                <a:ln>
                  <a:noFill/>
                </a:ln>
                <a:solidFill>
                  <a:srgbClr val="3A3A3A"/>
                </a:solidFill>
                <a:effectLst/>
                <a:latin typeface="Lato" panose="020F0502020204030203" pitchFamily="34" charset="0"/>
                <a:ea typeface="Times New Roman" panose="02020603050405020304" pitchFamily="18" charset="0"/>
              </a:rPr>
              <a:t>ClickView is a video archive website containing over 1000 educational videos and resources for learning and teaching. link on the student dashboard</a:t>
            </a:r>
            <a:r>
              <a:rPr kumimoji="0" lang="en-AU" altLang="en-US" sz="1200" b="0" i="0" u="none" strike="noStrike" cap="none" normalizeH="0" baseline="0" dirty="0">
                <a:ln>
                  <a:noFill/>
                </a:ln>
                <a:solidFill>
                  <a:srgbClr val="000000"/>
                </a:solidFill>
                <a:effectLst/>
                <a:ea typeface="Times New Roman" panose="02020603050405020304" pitchFamily="18" charset="0"/>
              </a:rPr>
              <a:t> </a:t>
            </a:r>
            <a:endParaRPr kumimoji="0" lang="en-AU" altLang="en-US" sz="3200" b="0" i="0" u="none" strike="noStrike" cap="none" normalizeH="0" baseline="0" dirty="0">
              <a:ln>
                <a:noFill/>
              </a:ln>
              <a:solidFill>
                <a:schemeClr val="tx1"/>
              </a:solidFill>
              <a:effectLst/>
              <a:latin typeface="Arial" panose="020B0604020202020204" pitchFamily="34" charset="0"/>
            </a:endParaRPr>
          </a:p>
        </p:txBody>
      </p:sp>
      <p:pic>
        <p:nvPicPr>
          <p:cNvPr id="1033" name="Picture 16" descr="Shape&#10;&#10;Description automatically generated with low confidence">
            <a:extLst>
              <a:ext uri="{FF2B5EF4-FFF2-40B4-BE49-F238E27FC236}">
                <a16:creationId xmlns:a16="http://schemas.microsoft.com/office/drawing/2014/main" id="{417BEC88-751F-486C-BF44-4EE4F15234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416265"/>
            <a:ext cx="2133600" cy="3714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1">
            <a:extLst>
              <a:ext uri="{FF2B5EF4-FFF2-40B4-BE49-F238E27FC236}">
                <a16:creationId xmlns:a16="http://schemas.microsoft.com/office/drawing/2014/main" id="{E3E76A8E-F3A4-D7DB-7F9A-42D7C89FD614}"/>
              </a:ext>
            </a:extLst>
          </p:cNvPr>
          <p:cNvSpPr>
            <a:spLocks noChangeArrowheads="1"/>
          </p:cNvSpPr>
          <p:nvPr/>
        </p:nvSpPr>
        <p:spPr bwMode="auto">
          <a:xfrm>
            <a:off x="2133600" y="2510741"/>
            <a:ext cx="38138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 </a:t>
            </a:r>
            <a:r>
              <a:rPr kumimoji="0" lang="en-AU" altLang="en-US" sz="1200" b="0" i="0" u="none" strike="noStrike" cap="none" normalizeH="0" baseline="0" dirty="0">
                <a:ln>
                  <a:noFill/>
                </a:ln>
                <a:solidFill>
                  <a:srgbClr val="3A3A3A"/>
                </a:solidFill>
                <a:effectLst/>
                <a:latin typeface="Lato" panose="020F0502020204030203" pitchFamily="34" charset="0"/>
                <a:ea typeface="Times New Roman" panose="02020603050405020304" pitchFamily="18" charset="0"/>
              </a:rPr>
              <a:t>and sign in with your </a:t>
            </a:r>
            <a:r>
              <a:rPr kumimoji="0" lang="en-AU" altLang="en-US" sz="1200" b="0" i="0" u="none" strike="noStrike" cap="none" normalizeH="0" baseline="0" dirty="0">
                <a:ln>
                  <a:noFill/>
                </a:ln>
                <a:solidFill>
                  <a:srgbClr val="690C23"/>
                </a:solidFill>
                <a:effectLst/>
                <a:latin typeface="Lato" panose="020F0502020204030203" pitchFamily="34" charset="0"/>
                <a:ea typeface="Times New Roman" panose="02020603050405020304" pitchFamily="18" charset="0"/>
              </a:rPr>
              <a:t>WRC</a:t>
            </a:r>
            <a:r>
              <a:rPr kumimoji="0" lang="en-AU" altLang="en-US" sz="1200" b="0" i="0" u="none" strike="noStrike" cap="none" normalizeH="0" baseline="0" dirty="0">
                <a:ln>
                  <a:noFill/>
                </a:ln>
                <a:solidFill>
                  <a:srgbClr val="3A3A3A"/>
                </a:solidFill>
                <a:effectLst/>
                <a:latin typeface="Lato" panose="020F0502020204030203" pitchFamily="34" charset="0"/>
                <a:ea typeface="Times New Roman" panose="02020603050405020304" pitchFamily="18" charset="0"/>
              </a:rPr>
              <a:t> email address credentials.</a:t>
            </a:r>
            <a:endParaRPr kumimoji="0" lang="en-AU" altLang="en-US" sz="32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63383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08F30-2695-2C03-E7BB-F265F3068998}"/>
              </a:ext>
            </a:extLst>
          </p:cNvPr>
          <p:cNvSpPr>
            <a:spLocks noGrp="1"/>
          </p:cNvSpPr>
          <p:nvPr>
            <p:ph type="title"/>
          </p:nvPr>
        </p:nvSpPr>
        <p:spPr>
          <a:xfrm>
            <a:off x="838200" y="365126"/>
            <a:ext cx="10515600" cy="618286"/>
          </a:xfrm>
        </p:spPr>
        <p:txBody>
          <a:bodyPr>
            <a:normAutofit fontScale="90000"/>
          </a:bodyPr>
          <a:lstStyle/>
          <a:p>
            <a:r>
              <a:rPr lang="en-AU" dirty="0"/>
              <a:t>Saving your files</a:t>
            </a:r>
          </a:p>
        </p:txBody>
      </p:sp>
      <p:sp>
        <p:nvSpPr>
          <p:cNvPr id="5" name="TextBox 4">
            <a:extLst>
              <a:ext uri="{FF2B5EF4-FFF2-40B4-BE49-F238E27FC236}">
                <a16:creationId xmlns:a16="http://schemas.microsoft.com/office/drawing/2014/main" id="{5D5B48ED-3EBA-267C-D3A8-F82D8683E9DA}"/>
              </a:ext>
            </a:extLst>
          </p:cNvPr>
          <p:cNvSpPr txBox="1"/>
          <p:nvPr/>
        </p:nvSpPr>
        <p:spPr>
          <a:xfrm>
            <a:off x="166058" y="983412"/>
            <a:ext cx="8313708" cy="375552"/>
          </a:xfrm>
          <a:prstGeom prst="rect">
            <a:avLst/>
          </a:prstGeom>
          <a:noFill/>
        </p:spPr>
        <p:txBody>
          <a:bodyPr wrap="square">
            <a:spAutoFit/>
          </a:bodyPr>
          <a:lstStyle/>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Once you have your WRC login credentials and have connected to the school network</a:t>
            </a:r>
          </a:p>
        </p:txBody>
      </p:sp>
      <p:sp>
        <p:nvSpPr>
          <p:cNvPr id="7" name="TextBox 6">
            <a:extLst>
              <a:ext uri="{FF2B5EF4-FFF2-40B4-BE49-F238E27FC236}">
                <a16:creationId xmlns:a16="http://schemas.microsoft.com/office/drawing/2014/main" id="{47FA6E44-D98E-7801-F6B3-7EC974AC4202}"/>
              </a:ext>
            </a:extLst>
          </p:cNvPr>
          <p:cNvSpPr txBox="1"/>
          <p:nvPr/>
        </p:nvSpPr>
        <p:spPr>
          <a:xfrm>
            <a:off x="166058" y="1358964"/>
            <a:ext cx="11187742" cy="3453189"/>
          </a:xfrm>
          <a:prstGeom prst="rect">
            <a:avLst/>
          </a:prstGeom>
          <a:noFill/>
        </p:spPr>
        <p:txBody>
          <a:bodyPr wrap="square">
            <a:spAutoFit/>
          </a:bodyPr>
          <a:lstStyle/>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You can now sign into Microsoft OneDrive and sync your Documents, Pictures, and Desktop to Microsoft OneDrive (Cloud storage)</a:t>
            </a:r>
            <a:r>
              <a:rPr lang="en-AU" sz="1800" dirty="0">
                <a:solidFill>
                  <a:srgbClr val="3A3A3A"/>
                </a:solidFill>
                <a:effectLst/>
                <a:latin typeface="Lato" panose="020F0502020204030203" pitchFamily="34" charset="0"/>
                <a:ea typeface="Calibri" panose="020F0502020204030204" pitchFamily="34" charset="0"/>
              </a:rPr>
              <a:t> </a:t>
            </a:r>
          </a:p>
          <a:p>
            <a:pPr>
              <a:lnSpc>
                <a:spcPct val="107000"/>
              </a:lnSpc>
              <a:spcAft>
                <a:spcPts val="800"/>
              </a:spcAft>
            </a:pPr>
            <a:r>
              <a:rPr lang="en-US" sz="1800" dirty="0">
                <a:solidFill>
                  <a:srgbClr val="3A3A3A"/>
                </a:solidFill>
                <a:effectLst/>
                <a:latin typeface="Lato" panose="020F0502020204030203" pitchFamily="34" charset="0"/>
                <a:ea typeface="Calibri" panose="020F0502020204030204" pitchFamily="34" charset="0"/>
              </a:rPr>
              <a:t>OneDrive offers a significant advantage: the ability to edit and share your files seamlessly across all your devices, no matter where you </a:t>
            </a:r>
            <a:r>
              <a:rPr lang="en-US" sz="1800" dirty="0" err="1">
                <a:solidFill>
                  <a:srgbClr val="3A3A3A"/>
                </a:solidFill>
                <a:effectLst/>
                <a:latin typeface="Lato" panose="020F0502020204030203" pitchFamily="34" charset="0"/>
                <a:ea typeface="Calibri" panose="020F0502020204030204" pitchFamily="34" charset="0"/>
              </a:rPr>
              <a:t>are.</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By</a:t>
            </a:r>
            <a:r>
              <a:rPr lang="en-US" sz="1800" dirty="0">
                <a:effectLst/>
                <a:latin typeface="Calibri" panose="020F0502020204030204" pitchFamily="34" charset="0"/>
                <a:ea typeface="Calibri" panose="020F0502020204030204" pitchFamily="34" charset="0"/>
                <a:cs typeface="Times New Roman" panose="02020603050405020304" pitchFamily="18" charset="0"/>
              </a:rPr>
              <a:t> setting up OneDrive backup if your device fails and needs to be wiped your files will be in the cloud and are recoverable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800" dirty="0">
                <a:solidFill>
                  <a:srgbClr val="3A3A3A"/>
                </a:solidFill>
                <a:effectLst/>
                <a:latin typeface="Lato" panose="020F0502020204030203" pitchFamily="34" charset="0"/>
                <a:ea typeface="Times New Roman" panose="02020603050405020304" pitchFamily="18" charset="0"/>
              </a:rPr>
              <a:t>To setup OneDrive to back up your files in folder’s Documents, Pictures, and Desktop please go to the I.T knowledge Base link                                on the Student Dashboard and click on How To                                                then find the article </a:t>
            </a:r>
          </a:p>
          <a:p>
            <a:pPr>
              <a:lnSpc>
                <a:spcPct val="107000"/>
              </a:lnSpc>
              <a:spcAft>
                <a:spcPts val="800"/>
              </a:spcAft>
            </a:pPr>
            <a:r>
              <a:rPr lang="en-AU" sz="1800" u="sng" dirty="0">
                <a:solidFill>
                  <a:srgbClr val="FF0000"/>
                </a:solidFill>
                <a:effectLst/>
                <a:latin typeface="Lato" panose="020F0502020204030203" pitchFamily="34" charset="0"/>
                <a:ea typeface="Times New Roman" panose="02020603050405020304" pitchFamily="18" charset="0"/>
              </a:rPr>
              <a:t>Back up your folders with OneDrive</a:t>
            </a:r>
            <a:endParaRPr lang="en-AU" sz="1800" dirty="0">
              <a:effectLst/>
              <a:latin typeface="Times New Roman" panose="02020603050405020304" pitchFamily="18" charset="0"/>
              <a:ea typeface="Times New Roman" panose="02020603050405020304" pitchFamily="18" charset="0"/>
            </a:endParaRPr>
          </a:p>
          <a:p>
            <a:pPr>
              <a:lnSpc>
                <a:spcPct val="107000"/>
              </a:lnSpc>
              <a:spcAft>
                <a:spcPts val="8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453C28CD-8D70-72CC-5703-5804429FAB46}"/>
              </a:ext>
            </a:extLst>
          </p:cNvPr>
          <p:cNvPicPr>
            <a:picLocks noChangeAspect="1"/>
          </p:cNvPicPr>
          <p:nvPr/>
        </p:nvPicPr>
        <p:blipFill>
          <a:blip r:embed="rId2"/>
          <a:stretch>
            <a:fillRect/>
          </a:stretch>
        </p:blipFill>
        <p:spPr>
          <a:xfrm>
            <a:off x="2347145" y="3332171"/>
            <a:ext cx="1781175" cy="409575"/>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A6C48AD7-17BD-D99E-1A49-E0DFEFAF54BA}"/>
              </a:ext>
            </a:extLst>
          </p:cNvPr>
          <p:cNvPicPr>
            <a:picLocks noChangeAspect="1"/>
          </p:cNvPicPr>
          <p:nvPr/>
        </p:nvPicPr>
        <p:blipFill>
          <a:blip r:embed="rId3"/>
          <a:stretch>
            <a:fillRect/>
          </a:stretch>
        </p:blipFill>
        <p:spPr>
          <a:xfrm>
            <a:off x="8986965" y="3332171"/>
            <a:ext cx="2100613" cy="409575"/>
          </a:xfrm>
          <a:prstGeom prst="rect">
            <a:avLst/>
          </a:prstGeom>
        </p:spPr>
      </p:pic>
    </p:spTree>
    <p:extLst>
      <p:ext uri="{BB962C8B-B14F-4D97-AF65-F5344CB8AC3E}">
        <p14:creationId xmlns:p14="http://schemas.microsoft.com/office/powerpoint/2010/main" val="891224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1066</Words>
  <Application>Microsoft Office PowerPoint</Application>
  <PresentationFormat>Widescreen</PresentationFormat>
  <Paragraphs>76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Lato</vt:lpstr>
      <vt:lpstr>Times New Roman</vt:lpstr>
      <vt:lpstr>Office Theme</vt:lpstr>
      <vt:lpstr>Common links</vt:lpstr>
      <vt:lpstr>Account’s </vt:lpstr>
      <vt:lpstr>DET account (EduPass @schools)</vt:lpstr>
      <vt:lpstr>Internet Access</vt:lpstr>
      <vt:lpstr>Printing</vt:lpstr>
      <vt:lpstr>Software</vt:lpstr>
      <vt:lpstr>PowerPoint Presentation</vt:lpstr>
      <vt:lpstr>Saving your files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links</dc:title>
  <dc:creator>Dean Radford</dc:creator>
  <cp:lastModifiedBy>Dean Radford</cp:lastModifiedBy>
  <cp:revision>4</cp:revision>
  <dcterms:created xsi:type="dcterms:W3CDTF">2023-01-18T02:20:53Z</dcterms:created>
  <dcterms:modified xsi:type="dcterms:W3CDTF">2023-06-14T02:00:48Z</dcterms:modified>
</cp:coreProperties>
</file>