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65" r:id="rId5"/>
    <p:sldMasterId id="2147483660" r:id="rId6"/>
  </p:sldMasterIdLst>
  <p:notesMasterIdLst>
    <p:notesMasterId r:id="rId15"/>
  </p:notesMasterIdLst>
  <p:handoutMasterIdLst>
    <p:handoutMasterId r:id="rId16"/>
  </p:handoutMasterIdLst>
  <p:sldIdLst>
    <p:sldId id="270" r:id="rId7"/>
    <p:sldId id="272" r:id="rId8"/>
    <p:sldId id="306" r:id="rId9"/>
    <p:sldId id="305" r:id="rId10"/>
    <p:sldId id="304" r:id="rId11"/>
    <p:sldId id="292" r:id="rId12"/>
    <p:sldId id="303" r:id="rId13"/>
    <p:sldId id="300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 autoAdjust="0"/>
    <p:restoredTop sz="94643" autoAdjust="0"/>
  </p:normalViewPr>
  <p:slideViewPr>
    <p:cSldViewPr>
      <p:cViewPr varScale="1">
        <p:scale>
          <a:sx n="59" d="100"/>
          <a:sy n="59" d="100"/>
        </p:scale>
        <p:origin x="1036" y="48"/>
      </p:cViewPr>
      <p:guideLst>
        <p:guide orient="horz" pos="93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564909-8660-45F1-B94A-826698AE3CCF}" type="datetimeFigureOut">
              <a:rPr lang="en-US"/>
              <a:pPr>
                <a:defRPr/>
              </a:pPr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C5AEC9-DA8F-4A39-979F-AC6A98C02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1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0D545-2583-4BE4-811C-ADD11B0E0CAF}" type="datetimeFigureOut">
              <a:rPr lang="en-US"/>
              <a:pPr>
                <a:defRPr/>
              </a:pPr>
              <a:t>7/28/2021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43A0A-7B78-4625-A274-F161190F7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5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 userDrawn="1">
            <p:ph idx="1" hasCustomPrompt="1"/>
          </p:nvPr>
        </p:nvSpPr>
        <p:spPr>
          <a:xfrm>
            <a:off x="4139952" y="3429000"/>
            <a:ext cx="4572032" cy="642942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AU" dirty="0" smtClean="0"/>
              <a:t>Presenter</a:t>
            </a:r>
            <a:endParaRPr lang="en-AU" dirty="0"/>
          </a:p>
        </p:txBody>
      </p:sp>
      <p:sp>
        <p:nvSpPr>
          <p:cNvPr id="5" name="Content Placeholder 5"/>
          <p:cNvSpPr>
            <a:spLocks noGrp="1"/>
          </p:cNvSpPr>
          <p:nvPr userDrawn="1">
            <p:ph idx="10" hasCustomPrompt="1"/>
          </p:nvPr>
        </p:nvSpPr>
        <p:spPr>
          <a:xfrm>
            <a:off x="4143372" y="1928802"/>
            <a:ext cx="4572032" cy="1143008"/>
          </a:xfrm>
          <a:prstGeom prst="rect">
            <a:avLst/>
          </a:prstGeom>
        </p:spPr>
        <p:txBody>
          <a:bodyPr/>
          <a:lstStyle>
            <a:lvl1pPr algn="l"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dirty="0" smtClean="0"/>
              <a:t>Title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2736304" cy="16430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3071802" y="1714488"/>
            <a:ext cx="5614998" cy="23574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51520" y="1772816"/>
            <a:ext cx="7488832" cy="396044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3528" y="1772816"/>
            <a:ext cx="6840760" cy="460851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352928" cy="504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51520" y="2276872"/>
            <a:ext cx="8352928" cy="23574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4139952" y="3429000"/>
            <a:ext cx="4572032" cy="642942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 userDrawn="1"/>
        </p:nvSpPr>
        <p:spPr>
          <a:xfrm>
            <a:off x="4143372" y="1928802"/>
            <a:ext cx="4572032" cy="1143008"/>
          </a:xfrm>
          <a:prstGeom prst="rect">
            <a:avLst/>
          </a:prstGeom>
        </p:spPr>
        <p:txBody>
          <a:bodyPr/>
          <a:lstStyle>
            <a:lvl1pPr algn="l">
              <a:buNone/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hyperlink" Target="https://www.vcaa.vic.edu.au/studentguides/getvet/Pages/VETProgramVideoLibrary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0"/>
          </p:nvPr>
        </p:nvSpPr>
        <p:spPr>
          <a:xfrm>
            <a:off x="3791133" y="620688"/>
            <a:ext cx="5269666" cy="1143008"/>
          </a:xfrm>
        </p:spPr>
        <p:txBody>
          <a:bodyPr/>
          <a:lstStyle/>
          <a:p>
            <a:pPr algn="ctr"/>
            <a:endParaRPr lang="en-AU" sz="1400" dirty="0" smtClean="0"/>
          </a:p>
          <a:p>
            <a:pPr algn="ctr"/>
            <a:r>
              <a:rPr lang="en-AU" dirty="0" smtClean="0"/>
              <a:t>VET ENROLMENT 2022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28800"/>
            <a:ext cx="3788825" cy="1899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579" y="4257646"/>
            <a:ext cx="526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ENROLMENT 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endParaRPr lang="en-A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836712"/>
            <a:ext cx="727280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/>
            <a:endParaRPr lang="en-AU" sz="1400" b="1" dirty="0" smtClean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AU" sz="28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UNDERTAKING VET STUDIES IN 2022 BOOKLET</a:t>
            </a:r>
          </a:p>
          <a:p>
            <a:pPr algn="ctr" eaLnBrk="0" hangingPunct="0"/>
            <a:endParaRPr lang="en-AU" sz="1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3538" indent="-363538" eaLnBrk="0" hangingPunct="0">
              <a:buFont typeface="Arial" panose="020B0604020202020204" pitchFamily="34" charset="0"/>
              <a:buChar char="•"/>
            </a:pPr>
            <a:endParaRPr lang="en-AU" sz="1200" cap="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46088" indent="-446088" eaLnBrk="0" hangingPunct="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copy of the booklet is available on the College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The College’s expectations of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Selection criteria &amp; parent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Confirming your place in a VET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Withdrawing from 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Finalising your course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VET Orientation day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  <a:latin typeface="+mj-lt"/>
              </a:rPr>
              <a:t>  Expression of Interest form &amp; t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he Student/Parent   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   agreement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USI Number</a:t>
            </a:r>
            <a:endParaRPr lang="en-A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AU" sz="2800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AU" sz="28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AU" sz="28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1" y="620688"/>
            <a:ext cx="8352928" cy="504056"/>
          </a:xfrm>
        </p:spPr>
        <p:txBody>
          <a:bodyPr/>
          <a:lstStyle/>
          <a:p>
            <a:pPr algn="ctr"/>
            <a:r>
              <a:rPr lang="en-US" dirty="0" smtClean="0"/>
              <a:t>WHY STUDY VET?</a:t>
            </a:r>
            <a:endParaRPr lang="en-AU" dirty="0"/>
          </a:p>
        </p:txBody>
      </p:sp>
      <p:pic>
        <p:nvPicPr>
          <p:cNvPr id="4" name="Why study VET">
            <a:hlinkClick r:id="" action="ppaction://media"/>
          </p:cNvPr>
          <p:cNvPicPr>
            <a:picLocks noGrp="1" noChangeAspect="1"/>
          </p:cNvPicPr>
          <p:nvPr>
            <p:ph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1385773"/>
            <a:ext cx="6576730" cy="3699411"/>
          </a:xfrm>
        </p:spPr>
      </p:pic>
    </p:spTree>
    <p:extLst>
      <p:ext uri="{BB962C8B-B14F-4D97-AF65-F5344CB8AC3E}">
        <p14:creationId xmlns:p14="http://schemas.microsoft.com/office/powerpoint/2010/main" val="28800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192688" cy="504056"/>
          </a:xfrm>
        </p:spPr>
        <p:txBody>
          <a:bodyPr/>
          <a:lstStyle/>
          <a:p>
            <a:pPr algn="ctr"/>
            <a:r>
              <a:rPr lang="en-US" dirty="0" smtClean="0"/>
              <a:t>WHAT IS VET? </a:t>
            </a:r>
            <a:br>
              <a:rPr lang="en-US" dirty="0" smtClean="0"/>
            </a:br>
            <a:r>
              <a:rPr lang="en-US" dirty="0" smtClean="0"/>
              <a:t>VOCATIONAL EDUCATION AND TRAINING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95536" y="1556792"/>
            <a:ext cx="8352928" cy="2357454"/>
          </a:xfrm>
        </p:spPr>
        <p:txBody>
          <a:bodyPr/>
          <a:lstStyle/>
          <a:p>
            <a:pPr eaLnBrk="1" hangingPunct="1"/>
            <a:r>
              <a:rPr lang="en-AU" sz="2200" dirty="0">
                <a:solidFill>
                  <a:schemeClr val="tx2"/>
                </a:solidFill>
                <a:latin typeface="+mj-lt"/>
              </a:rPr>
              <a:t>VET is learning which is directly related to work. Nationally recognised qualifications are developed by industry to give people the knowledge and skills they need to work in a particular job.</a:t>
            </a:r>
            <a:endParaRPr lang="en-US" altLang="en-US" sz="2200" dirty="0" smtClean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VET </a:t>
            </a:r>
            <a:r>
              <a:rPr lang="en-US" altLang="en-US" sz="2200" dirty="0" smtClean="0">
                <a:solidFill>
                  <a:schemeClr val="tx2"/>
                </a:solidFill>
              </a:rPr>
              <a:t>offers </a:t>
            </a:r>
            <a:r>
              <a:rPr lang="en-US" altLang="en-US" sz="2200" dirty="0">
                <a:solidFill>
                  <a:schemeClr val="tx2"/>
                </a:solidFill>
              </a:rPr>
              <a:t>you a </a:t>
            </a:r>
            <a:r>
              <a:rPr lang="en-US" altLang="en-US" sz="2200" dirty="0" smtClean="0">
                <a:solidFill>
                  <a:schemeClr val="tx2"/>
                </a:solidFill>
              </a:rPr>
              <a:t>vocational </a:t>
            </a:r>
            <a:r>
              <a:rPr lang="en-US" altLang="en-US" sz="2200" dirty="0">
                <a:solidFill>
                  <a:schemeClr val="tx2"/>
                </a:solidFill>
              </a:rPr>
              <a:t>c</a:t>
            </a:r>
            <a:r>
              <a:rPr lang="en-US" altLang="en-US" sz="2200" dirty="0" smtClean="0">
                <a:solidFill>
                  <a:schemeClr val="tx2"/>
                </a:solidFill>
              </a:rPr>
              <a:t>ertificate in areas such as 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Engineering, Hospitality, Agriculture, Hairdressing </a:t>
            </a:r>
            <a:r>
              <a:rPr lang="en-US" altLang="en-US" sz="2200" dirty="0" err="1" smtClean="0">
                <a:solidFill>
                  <a:schemeClr val="tx2"/>
                </a:solidFill>
                <a:latin typeface="+mj-lt"/>
              </a:rPr>
              <a:t>etc</a:t>
            </a:r>
            <a:endParaRPr lang="en-US" altLang="en-US" sz="2200" dirty="0" smtClean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200" dirty="0">
                <a:solidFill>
                  <a:schemeClr val="tx2"/>
                </a:solidFill>
                <a:latin typeface="+mj-lt"/>
              </a:rPr>
              <a:t>W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ill give you credit towards your VCE &amp; ATAR and time off your apprenticeship or traineeship</a:t>
            </a:r>
          </a:p>
          <a:p>
            <a:pPr eaLnBrk="1" hangingPunct="1"/>
            <a:r>
              <a:rPr lang="en-US" altLang="en-US" sz="22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an make your more job ready but still keep the </a:t>
            </a:r>
            <a:r>
              <a:rPr lang="en-US" altLang="en-US" sz="2200" dirty="0">
                <a:solidFill>
                  <a:schemeClr val="tx2"/>
                </a:solidFill>
                <a:latin typeface="+mj-lt"/>
              </a:rPr>
              <a:t>U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niversity options open</a:t>
            </a:r>
          </a:p>
          <a:p>
            <a:pPr eaLnBrk="1" hangingPunct="1"/>
            <a:r>
              <a:rPr lang="en-US" altLang="en-US" sz="2200" dirty="0">
                <a:solidFill>
                  <a:schemeClr val="tx2"/>
                </a:solidFill>
                <a:latin typeface="+mj-lt"/>
              </a:rPr>
              <a:t>W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ill be at an training provider </a:t>
            </a:r>
            <a:r>
              <a:rPr lang="en-US" altLang="en-US" sz="2200" dirty="0" err="1" smtClean="0">
                <a:solidFill>
                  <a:schemeClr val="tx2"/>
                </a:solidFill>
                <a:latin typeface="+mj-lt"/>
              </a:rPr>
              <a:t>e.g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 TAFE </a:t>
            </a:r>
            <a:r>
              <a:rPr lang="en-US" altLang="en-US" sz="2200" dirty="0" err="1" smtClean="0">
                <a:solidFill>
                  <a:schemeClr val="tx2"/>
                </a:solidFill>
                <a:latin typeface="+mj-lt"/>
              </a:rPr>
              <a:t>Gippsland</a:t>
            </a:r>
            <a:r>
              <a:rPr lang="en-US" altLang="en-US" sz="2200" dirty="0" smtClean="0">
                <a:solidFill>
                  <a:schemeClr val="tx2"/>
                </a:solidFill>
                <a:latin typeface="+mj-lt"/>
              </a:rPr>
              <a:t>, CCG one day a week </a:t>
            </a:r>
            <a:endParaRPr lang="en-AU" sz="2200" dirty="0"/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5976664" cy="504056"/>
          </a:xfrm>
        </p:spPr>
        <p:txBody>
          <a:bodyPr/>
          <a:lstStyle/>
          <a:p>
            <a:pPr algn="ctr"/>
            <a:r>
              <a:rPr lang="en-US" sz="2800" dirty="0" smtClean="0"/>
              <a:t>VET COURSES AVAILABLE IN 2022</a:t>
            </a:r>
            <a:endParaRPr lang="en-AU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50088609"/>
              </p:ext>
            </p:extLst>
          </p:nvPr>
        </p:nvGraphicFramePr>
        <p:xfrm>
          <a:off x="233170" y="1511842"/>
          <a:ext cx="86416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414">
                  <a:extLst>
                    <a:ext uri="{9D8B030D-6E8A-4147-A177-3AD203B41FA5}">
                      <a16:colId xmlns:a16="http://schemas.microsoft.com/office/drawing/2014/main" val="3453884402"/>
                    </a:ext>
                  </a:extLst>
                </a:gridCol>
                <a:gridCol w="2160414">
                  <a:extLst>
                    <a:ext uri="{9D8B030D-6E8A-4147-A177-3AD203B41FA5}">
                      <a16:colId xmlns:a16="http://schemas.microsoft.com/office/drawing/2014/main" val="2612070949"/>
                    </a:ext>
                  </a:extLst>
                </a:gridCol>
                <a:gridCol w="2160414">
                  <a:extLst>
                    <a:ext uri="{9D8B030D-6E8A-4147-A177-3AD203B41FA5}">
                      <a16:colId xmlns:a16="http://schemas.microsoft.com/office/drawing/2014/main" val="1320398785"/>
                    </a:ext>
                  </a:extLst>
                </a:gridCol>
                <a:gridCol w="2160414">
                  <a:extLst>
                    <a:ext uri="{9D8B030D-6E8A-4147-A177-3AD203B41FA5}">
                      <a16:colId xmlns:a16="http://schemas.microsoft.com/office/drawing/2014/main" val="2226220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ALLIED HEALTH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ANIMAL STUDIES  &amp; AGRICULTURE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AUTOMOTIVE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BEAUTY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9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BUILDING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BUSINESS ADMIN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CHILDCARE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CIVIL CONSTRUCTION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1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COMMUNITY SERVICES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ELECTRICAL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ENGINEERING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HAIRDRESSING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907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76278"/>
              </p:ext>
            </p:extLst>
          </p:nvPr>
        </p:nvGraphicFramePr>
        <p:xfrm>
          <a:off x="227032" y="3706402"/>
          <a:ext cx="856964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12">
                  <a:extLst>
                    <a:ext uri="{9D8B030D-6E8A-4147-A177-3AD203B41FA5}">
                      <a16:colId xmlns:a16="http://schemas.microsoft.com/office/drawing/2014/main" val="3821808235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2095685067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336633202"/>
                    </a:ext>
                  </a:extLst>
                </a:gridCol>
                <a:gridCol w="2142412">
                  <a:extLst>
                    <a:ext uri="{9D8B030D-6E8A-4147-A177-3AD203B41FA5}">
                      <a16:colId xmlns:a16="http://schemas.microsoft.com/office/drawing/2014/main" val="253361662"/>
                    </a:ext>
                  </a:extLst>
                </a:gridCol>
              </a:tblGrid>
              <a:tr h="569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HOSPITALITY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TECHNOLOGIES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KITCHEN</a:t>
                      </a:r>
                      <a:r>
                        <a:rPr lang="en-US" baseline="0" dirty="0" smtClean="0"/>
                        <a:t> OPERATIONS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PHOTOGRAPHY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3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PLUMBING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HARNESS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RACING (STABLEHAND)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SCREEN &amp; MEDIA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SPORT &amp; REC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4443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032" y="4996567"/>
            <a:ext cx="8892988" cy="74377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no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2000" dirty="0">
                <a:latin typeface="+mn-lt"/>
                <a:hlinkClick r:id="rId4"/>
              </a:rPr>
              <a:t>https://</a:t>
            </a:r>
            <a:r>
              <a:rPr lang="en-US" sz="2000" dirty="0" smtClean="0">
                <a:latin typeface="+mn-lt"/>
                <a:hlinkClick r:id="rId4"/>
              </a:rPr>
              <a:t>www.vcaa.vic.edu.au/studentguides/getvet/Pages/VETProgramVideoLibrary.aspx</a:t>
            </a:r>
            <a:r>
              <a:rPr lang="en-US" sz="2000" dirty="0" smtClean="0">
                <a:latin typeface="+mn-lt"/>
              </a:rPr>
              <a:t> -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Click on this link for short videos on a range of courses</a:t>
            </a: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104" y="427251"/>
            <a:ext cx="8064896" cy="576064"/>
          </a:xfrm>
        </p:spPr>
        <p:txBody>
          <a:bodyPr/>
          <a:lstStyle/>
          <a:p>
            <a:r>
              <a:rPr lang="en-AU" sz="2200" dirty="0" smtClean="0"/>
              <a:t>KEY POINTS YOU NEED TO UNDERSTAND ABOUT VET ENROLMENT</a:t>
            </a:r>
            <a:endParaRPr lang="en-AU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3568" y="980728"/>
            <a:ext cx="8136904" cy="3960440"/>
          </a:xfrm>
        </p:spPr>
        <p:txBody>
          <a:bodyPr/>
          <a:lstStyle/>
          <a:p>
            <a:r>
              <a:rPr lang="en-AU" sz="2200" dirty="0">
                <a:solidFill>
                  <a:schemeClr val="tx2"/>
                </a:solidFill>
                <a:latin typeface="+mj-lt"/>
              </a:rPr>
              <a:t>Y</a:t>
            </a:r>
            <a:r>
              <a:rPr lang="en-AU" sz="2200" dirty="0" smtClean="0">
                <a:solidFill>
                  <a:schemeClr val="tx2"/>
                </a:solidFill>
                <a:latin typeface="+mj-lt"/>
              </a:rPr>
              <a:t>our VET studies should be directly relevant to your planned career/study pathway and clearly stated on the vet expression of interest form</a:t>
            </a:r>
          </a:p>
          <a:p>
            <a:r>
              <a:rPr lang="en-US" sz="2200" dirty="0">
                <a:solidFill>
                  <a:schemeClr val="tx2"/>
                </a:solidFill>
                <a:latin typeface="+mj-lt"/>
              </a:rPr>
              <a:t>D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on’t do VET just to see if you like it or because a friend is doing it.</a:t>
            </a:r>
          </a:p>
          <a:p>
            <a:r>
              <a:rPr lang="en-US" sz="2200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emember completing VET courses is a privilege not a right!</a:t>
            </a:r>
          </a:p>
          <a:p>
            <a:r>
              <a:rPr lang="en-US" sz="2200" dirty="0">
                <a:solidFill>
                  <a:schemeClr val="tx2"/>
                </a:solidFill>
                <a:latin typeface="+mj-lt"/>
              </a:rPr>
              <a:t>T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here is a written/theory component to each VET course that must be passed  - no course is all practical!</a:t>
            </a:r>
          </a:p>
          <a:p>
            <a:r>
              <a:rPr lang="en-US" sz="2200" dirty="0">
                <a:solidFill>
                  <a:schemeClr val="tx2"/>
                </a:solidFill>
                <a:latin typeface="+mj-lt"/>
              </a:rPr>
              <a:t>Y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ou will have to complete OH &amp; S requirements during the first few weeks which may include a the Construction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nduction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2200" dirty="0" smtClean="0">
                <a:solidFill>
                  <a:schemeClr val="tx2"/>
                </a:solidFill>
                <a:latin typeface="+mj-lt"/>
              </a:rPr>
              <a:t>ard which is required to enter a building site or begin work placement.</a:t>
            </a:r>
          </a:p>
          <a:p>
            <a:endParaRPr lang="en-US" sz="2800" dirty="0" smtClean="0">
              <a:solidFill>
                <a:schemeClr val="tx2"/>
              </a:solidFill>
              <a:latin typeface="+mj-lt"/>
            </a:endParaRPr>
          </a:p>
          <a:p>
            <a:endParaRPr lang="en-AU" sz="2800" dirty="0" smtClean="0"/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926767"/>
            <a:ext cx="2442097" cy="153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34108"/>
            <a:ext cx="1942540" cy="1730330"/>
          </a:xfrm>
          <a:prstGeom prst="rect">
            <a:avLst/>
          </a:prstGeom>
        </p:spPr>
      </p:pic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496944" cy="504056"/>
          </a:xfrm>
        </p:spPr>
        <p:txBody>
          <a:bodyPr/>
          <a:lstStyle/>
          <a:p>
            <a:pPr algn="ctr"/>
            <a:r>
              <a:rPr lang="en-AU" dirty="0"/>
              <a:t>KEY POINTS YOU NEED TO UNDERSTAND ABOUT </a:t>
            </a:r>
            <a:r>
              <a:rPr lang="en-AU" dirty="0" smtClean="0"/>
              <a:t>VET ENROLMENT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39552" y="1484784"/>
            <a:ext cx="8280920" cy="4248472"/>
          </a:xfrm>
        </p:spPr>
        <p:txBody>
          <a:bodyPr/>
          <a:lstStyle/>
          <a:p>
            <a:r>
              <a:rPr lang="en-US" sz="1900" dirty="0" smtClean="0">
                <a:solidFill>
                  <a:schemeClr val="tx2"/>
                </a:solidFill>
                <a:latin typeface="+mj-lt"/>
              </a:rPr>
              <a:t>Your attendance at school must be excellent to be eligible to undertake a VET course and there must be a recommendation from your Year Level Advocate</a:t>
            </a:r>
          </a:p>
          <a:p>
            <a:r>
              <a:rPr lang="en-US" sz="1900" dirty="0">
                <a:solidFill>
                  <a:schemeClr val="tx2"/>
                </a:solidFill>
              </a:rPr>
              <a:t>E</a:t>
            </a:r>
            <a:r>
              <a:rPr lang="en-US" sz="1900" dirty="0" smtClean="0">
                <a:solidFill>
                  <a:schemeClr val="tx2"/>
                </a:solidFill>
              </a:rPr>
              <a:t>ach training provider sets a minimum number of students enrolled to ensure a course runs - generally 10 - therefore you may need a back up course or receive a fee refund if a course does not run. </a:t>
            </a:r>
          </a:p>
          <a:p>
            <a:r>
              <a:rPr lang="en-US" sz="1900" dirty="0" smtClean="0">
                <a:solidFill>
                  <a:schemeClr val="tx2"/>
                </a:solidFill>
              </a:rPr>
              <a:t>Some courses might be oversubscribed so you may not automatically get in – you might be asked to provide additional evidence to support your application</a:t>
            </a:r>
          </a:p>
          <a:p>
            <a:r>
              <a:rPr lang="en-US" sz="1900" dirty="0">
                <a:solidFill>
                  <a:schemeClr val="tx2"/>
                </a:solidFill>
              </a:rPr>
              <a:t>F</a:t>
            </a:r>
            <a:r>
              <a:rPr lang="en-US" sz="1900" dirty="0" smtClean="0">
                <a:solidFill>
                  <a:schemeClr val="tx2"/>
                </a:solidFill>
              </a:rPr>
              <a:t>inal confirmation of courses running will be known by mid </a:t>
            </a:r>
            <a:r>
              <a:rPr lang="en-US" sz="1900" dirty="0">
                <a:solidFill>
                  <a:schemeClr val="tx2"/>
                </a:solidFill>
              </a:rPr>
              <a:t>O</a:t>
            </a:r>
            <a:r>
              <a:rPr lang="en-US" sz="1900" dirty="0" smtClean="0">
                <a:solidFill>
                  <a:schemeClr val="tx2"/>
                </a:solidFill>
              </a:rPr>
              <a:t>ctober after all enrolment numbers are collated</a:t>
            </a:r>
          </a:p>
          <a:p>
            <a:r>
              <a:rPr lang="en-US" sz="1900" dirty="0" smtClean="0">
                <a:solidFill>
                  <a:schemeClr val="tx2"/>
                </a:solidFill>
              </a:rPr>
              <a:t>The Orientation Day for all new VET students is Wed 17</a:t>
            </a:r>
            <a:r>
              <a:rPr lang="en-US" sz="1900" baseline="30000" dirty="0" smtClean="0">
                <a:solidFill>
                  <a:schemeClr val="tx2"/>
                </a:solidFill>
              </a:rPr>
              <a:t>th</a:t>
            </a:r>
            <a:r>
              <a:rPr lang="en-US" sz="1900" dirty="0" smtClean="0">
                <a:solidFill>
                  <a:schemeClr val="tx2"/>
                </a:solidFill>
              </a:rPr>
              <a:t> November</a:t>
            </a:r>
          </a:p>
          <a:p>
            <a:r>
              <a:rPr lang="en-US" sz="1900" dirty="0">
                <a:solidFill>
                  <a:schemeClr val="tx2"/>
                </a:solidFill>
              </a:rPr>
              <a:t>S</a:t>
            </a:r>
            <a:r>
              <a:rPr lang="en-US" sz="1900" dirty="0" smtClean="0">
                <a:solidFill>
                  <a:schemeClr val="tx2"/>
                </a:solidFill>
              </a:rPr>
              <a:t>tudents may withdraw from their VET course prior to the 4</a:t>
            </a:r>
            <a:r>
              <a:rPr lang="en-US" sz="1900" baseline="30000" dirty="0" smtClean="0">
                <a:solidFill>
                  <a:schemeClr val="tx2"/>
                </a:solidFill>
              </a:rPr>
              <a:t>th</a:t>
            </a:r>
            <a:r>
              <a:rPr lang="en-US" sz="1900" dirty="0" smtClean="0">
                <a:solidFill>
                  <a:schemeClr val="tx2"/>
                </a:solidFill>
              </a:rPr>
              <a:t> week of the year and receive a fee refund</a:t>
            </a:r>
          </a:p>
          <a:p>
            <a:endParaRPr lang="en-US" sz="2100" dirty="0" smtClean="0">
              <a:solidFill>
                <a:schemeClr val="tx2"/>
              </a:solidFill>
            </a:endParaRPr>
          </a:p>
          <a:p>
            <a:endParaRPr lang="en-AU" sz="2000" cap="all" dirty="0">
              <a:solidFill>
                <a:schemeClr val="tx2"/>
              </a:solidFill>
              <a:latin typeface="+mj-lt"/>
            </a:endParaRPr>
          </a:p>
          <a:p>
            <a:endParaRPr lang="en-AU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424936" cy="648072"/>
          </a:xfrm>
        </p:spPr>
        <p:txBody>
          <a:bodyPr/>
          <a:lstStyle/>
          <a:p>
            <a:pPr algn="ctr"/>
            <a:r>
              <a:rPr lang="en-US" dirty="0" smtClean="0"/>
              <a:t>KEY POINTS YOU NEED TO UNDERSTAND ABOUT VET ENROLMENT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95536" y="1484784"/>
            <a:ext cx="8352928" cy="4392488"/>
          </a:xfrm>
        </p:spPr>
        <p:txBody>
          <a:bodyPr/>
          <a:lstStyle/>
          <a:p>
            <a:r>
              <a:rPr lang="en-AU" sz="2400" dirty="0">
                <a:solidFill>
                  <a:schemeClr val="tx2"/>
                </a:solidFill>
              </a:rPr>
              <a:t>T</a:t>
            </a:r>
            <a:r>
              <a:rPr lang="en-AU" sz="2400" dirty="0" smtClean="0">
                <a:solidFill>
                  <a:schemeClr val="tx2"/>
                </a:solidFill>
              </a:rPr>
              <a:t>he parent contribution for VET is $450 for the year which is due by the end of November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Parents who need to enter a payment plan should do so through the General Office</a:t>
            </a:r>
            <a:endParaRPr lang="en-AU" sz="2400" dirty="0" smtClean="0">
              <a:solidFill>
                <a:schemeClr val="tx2"/>
              </a:solidFill>
            </a:endParaRPr>
          </a:p>
          <a:p>
            <a:r>
              <a:rPr lang="en-AU" sz="2400" dirty="0">
                <a:solidFill>
                  <a:schemeClr val="tx2"/>
                </a:solidFill>
              </a:rPr>
              <a:t>P</a:t>
            </a:r>
            <a:r>
              <a:rPr lang="en-AU" sz="2400" dirty="0" smtClean="0">
                <a:solidFill>
                  <a:schemeClr val="tx2"/>
                </a:solidFill>
              </a:rPr>
              <a:t>lease complete online Expression of Interest form and sign </a:t>
            </a:r>
            <a:r>
              <a:rPr lang="en-AU" sz="2400" smtClean="0">
                <a:solidFill>
                  <a:schemeClr val="tx2"/>
                </a:solidFill>
              </a:rPr>
              <a:t>the Parent/Student </a:t>
            </a:r>
            <a:r>
              <a:rPr lang="en-AU" sz="2400" dirty="0" smtClean="0">
                <a:solidFill>
                  <a:schemeClr val="tx2"/>
                </a:solidFill>
              </a:rPr>
              <a:t>agreement asap – incomplete forms will be not be accepted.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You will need a USI number for all future training/education and an information sheet is attached.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Contact the Careers Office if you have any questions</a:t>
            </a:r>
            <a:endParaRPr lang="en-A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ver She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SB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S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/>
      </a:spPr>
      <a:bodyPr vert="horz" wrap="square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7775D72714E92A963B00299BF35" ma:contentTypeVersion="33" ma:contentTypeDescription="Create a new document." ma:contentTypeScope="" ma:versionID="6fb252190838b3f5960883f72609162a">
  <xsd:schema xmlns:xsd="http://www.w3.org/2001/XMLSchema" xmlns:xs="http://www.w3.org/2001/XMLSchema" xmlns:p="http://schemas.microsoft.com/office/2006/metadata/properties" xmlns:ns3="ee226ac5-209a-4598-8814-bc938b9b80ec" xmlns:ns4="0c140261-4e16-4497-8688-75ddc6e38f79" targetNamespace="http://schemas.microsoft.com/office/2006/metadata/properties" ma:root="true" ma:fieldsID="919c5bf5ce041362013b2e1374ac6dd2" ns3:_="" ns4:_="">
    <xsd:import namespace="ee226ac5-209a-4598-8814-bc938b9b80ec"/>
    <xsd:import namespace="0c140261-4e16-4497-8688-75ddc6e38f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26ac5-209a-4598-8814-bc938b9b8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0261-4e16-4497-8688-75ddc6e38f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ee226ac5-209a-4598-8814-bc938b9b80ec" xsi:nil="true"/>
    <CultureName xmlns="ee226ac5-209a-4598-8814-bc938b9b80ec" xsi:nil="true"/>
    <LMS_Mappings xmlns="ee226ac5-209a-4598-8814-bc938b9b80ec" xsi:nil="true"/>
    <Invited_Students xmlns="ee226ac5-209a-4598-8814-bc938b9b80ec" xsi:nil="true"/>
    <IsNotebookLocked xmlns="ee226ac5-209a-4598-8814-bc938b9b80ec" xsi:nil="true"/>
    <Teachers xmlns="ee226ac5-209a-4598-8814-bc938b9b80ec">
      <UserInfo>
        <DisplayName/>
        <AccountId xsi:nil="true"/>
        <AccountType/>
      </UserInfo>
    </Teachers>
    <Students xmlns="ee226ac5-209a-4598-8814-bc938b9b80ec">
      <UserInfo>
        <DisplayName/>
        <AccountId xsi:nil="true"/>
        <AccountType/>
      </UserInfo>
    </Students>
    <Student_Groups xmlns="ee226ac5-209a-4598-8814-bc938b9b80ec">
      <UserInfo>
        <DisplayName/>
        <AccountId xsi:nil="true"/>
        <AccountType/>
      </UserInfo>
    </Student_Groups>
    <Math_Settings xmlns="ee226ac5-209a-4598-8814-bc938b9b80ec" xsi:nil="true"/>
    <Self_Registration_Enabled xmlns="ee226ac5-209a-4598-8814-bc938b9b80ec" xsi:nil="true"/>
    <NotebookType xmlns="ee226ac5-209a-4598-8814-bc938b9b80ec" xsi:nil="true"/>
    <Distribution_Groups xmlns="ee226ac5-209a-4598-8814-bc938b9b80ec" xsi:nil="true"/>
    <Templates xmlns="ee226ac5-209a-4598-8814-bc938b9b80ec" xsi:nil="true"/>
    <Has_Teacher_Only_SectionGroup xmlns="ee226ac5-209a-4598-8814-bc938b9b80ec" xsi:nil="true"/>
    <AppVersion xmlns="ee226ac5-209a-4598-8814-bc938b9b80ec" xsi:nil="true"/>
    <Invited_Teachers xmlns="ee226ac5-209a-4598-8814-bc938b9b80ec" xsi:nil="true"/>
    <Owner xmlns="ee226ac5-209a-4598-8814-bc938b9b80ec">
      <UserInfo>
        <DisplayName/>
        <AccountId xsi:nil="true"/>
        <AccountType/>
      </UserInfo>
    </Owner>
    <DefaultSectionNames xmlns="ee226ac5-209a-4598-8814-bc938b9b80ec" xsi:nil="true"/>
    <Is_Collaboration_Space_Locked xmlns="ee226ac5-209a-4598-8814-bc938b9b80ec" xsi:nil="true"/>
    <TeamsChannelId xmlns="ee226ac5-209a-4598-8814-bc938b9b80ec" xsi:nil="true"/>
  </documentManagement>
</p:properties>
</file>

<file path=customXml/itemProps1.xml><?xml version="1.0" encoding="utf-8"?>
<ds:datastoreItem xmlns:ds="http://schemas.openxmlformats.org/officeDocument/2006/customXml" ds:itemID="{800D8FE4-1651-4978-9029-39E40ECD2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FCF3E8-390E-4675-B8E6-5C97B4EBD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26ac5-209a-4598-8814-bc938b9b80ec"/>
    <ds:schemaRef ds:uri="0c140261-4e16-4497-8688-75ddc6e38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3EEF77-593B-48C6-A510-1111934A7A3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e226ac5-209a-4598-8814-bc938b9b80ec"/>
    <ds:schemaRef ds:uri="http://purl.org/dc/elements/1.1/"/>
    <ds:schemaRef ds:uri="http://schemas.microsoft.com/office/2006/metadata/properties"/>
    <ds:schemaRef ds:uri="http://schemas.microsoft.com/office/2006/documentManagement/types"/>
    <ds:schemaRef ds:uri="0c140261-4e16-4497-8688-75ddc6e38f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AUASB Powerpoint A</Template>
  <TotalTime>1223</TotalTime>
  <Words>590</Words>
  <Application>Microsoft Office PowerPoint</Application>
  <PresentationFormat>On-screen Show (4:3)</PresentationFormat>
  <Paragraphs>67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Cover Sheet</vt:lpstr>
      <vt:lpstr>Custom Design</vt:lpstr>
      <vt:lpstr>ASSB Master</vt:lpstr>
      <vt:lpstr>PowerPoint Presentation</vt:lpstr>
      <vt:lpstr>PowerPoint Presentation</vt:lpstr>
      <vt:lpstr>WHY STUDY VET?</vt:lpstr>
      <vt:lpstr>WHAT IS VET?  VOCATIONAL EDUCATION AND TRAINING </vt:lpstr>
      <vt:lpstr>VET COURSES AVAILABLE IN 2022</vt:lpstr>
      <vt:lpstr>KEY POINTS YOU NEED TO UNDERSTAND ABOUT VET ENROLMENT</vt:lpstr>
      <vt:lpstr>KEY POINTS YOU NEED TO UNDERSTAND ABOUT VET ENROLMENT </vt:lpstr>
      <vt:lpstr>KEY POINTS YOU NEED TO UNDERSTAND ABOUT VET ENROLMENT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Mark Paynter</cp:lastModifiedBy>
  <cp:revision>109</cp:revision>
  <dcterms:created xsi:type="dcterms:W3CDTF">2011-10-17T00:14:13Z</dcterms:created>
  <dcterms:modified xsi:type="dcterms:W3CDTF">2021-07-27T23:15:27Z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0x0101005E2EC7775D72714E92A963B00299BF35</vt:lpwstr>
  </property>
</Properties>
</file>